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694" r:id="rId2"/>
    <p:sldId id="699" r:id="rId3"/>
    <p:sldId id="702" r:id="rId4"/>
    <p:sldId id="687" r:id="rId5"/>
    <p:sldId id="541" r:id="rId6"/>
    <p:sldId id="684" r:id="rId7"/>
    <p:sldId id="636" r:id="rId8"/>
    <p:sldId id="682" r:id="rId9"/>
    <p:sldId id="703" r:id="rId10"/>
    <p:sldId id="681" r:id="rId11"/>
    <p:sldId id="638" r:id="rId12"/>
    <p:sldId id="705" r:id="rId13"/>
    <p:sldId id="696" r:id="rId14"/>
    <p:sldId id="644" r:id="rId15"/>
    <p:sldId id="686" r:id="rId16"/>
    <p:sldId id="622" r:id="rId17"/>
    <p:sldId id="504" r:id="rId18"/>
    <p:sldId id="700" r:id="rId19"/>
    <p:sldId id="495" r:id="rId20"/>
    <p:sldId id="629" r:id="rId21"/>
    <p:sldId id="704" r:id="rId22"/>
    <p:sldId id="631" r:id="rId23"/>
    <p:sldId id="632" r:id="rId24"/>
    <p:sldId id="633" r:id="rId25"/>
    <p:sldId id="701" r:id="rId26"/>
  </p:sldIdLst>
  <p:sldSz cx="9906000" cy="6858000" type="A4"/>
  <p:notesSz cx="6797675" cy="98726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CDE5"/>
    <a:srgbClr val="FFFF4B"/>
    <a:srgbClr val="FAC090"/>
    <a:srgbClr val="0066FF"/>
    <a:srgbClr val="9BBB59"/>
    <a:srgbClr val="20EC5F"/>
    <a:srgbClr val="FFFFFF"/>
    <a:srgbClr val="FFFFCC"/>
    <a:srgbClr val="F8F7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>
        <p:scale>
          <a:sx n="67" d="100"/>
          <a:sy n="67" d="100"/>
        </p:scale>
        <p:origin x="-1320" y="-14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0B26A-B700-49BB-9C4A-56C296A836B4}" type="datetimeFigureOut">
              <a:rPr lang="en-US" smtClean="0"/>
              <a:pPr/>
              <a:t>10/21/15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2137E-00CF-4BD8-8407-EC827C5853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81785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293" cy="494259"/>
          </a:xfrm>
          <a:prstGeom prst="rect">
            <a:avLst/>
          </a:prstGeom>
        </p:spPr>
        <p:txBody>
          <a:bodyPr vert="horz" lIns="90146" tIns="45074" rIns="90146" bIns="4507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815" y="1"/>
            <a:ext cx="2945293" cy="494259"/>
          </a:xfrm>
          <a:prstGeom prst="rect">
            <a:avLst/>
          </a:prstGeom>
        </p:spPr>
        <p:txBody>
          <a:bodyPr vert="horz" lIns="90146" tIns="45074" rIns="90146" bIns="45074" rtlCol="0"/>
          <a:lstStyle>
            <a:lvl1pPr algn="r">
              <a:defRPr sz="1200"/>
            </a:lvl1pPr>
          </a:lstStyle>
          <a:p>
            <a:fld id="{BE7758F8-2217-4958-B8AB-6E71AED33899}" type="datetimeFigureOut">
              <a:rPr lang="en-US" smtClean="0"/>
              <a:pPr/>
              <a:t>10/21/15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67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46" tIns="45074" rIns="90146" bIns="4507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4" y="4689201"/>
            <a:ext cx="5437827" cy="4443638"/>
          </a:xfrm>
          <a:prstGeom prst="rect">
            <a:avLst/>
          </a:prstGeom>
        </p:spPr>
        <p:txBody>
          <a:bodyPr vert="horz" lIns="90146" tIns="45074" rIns="90146" bIns="4507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6841"/>
            <a:ext cx="2945293" cy="494259"/>
          </a:xfrm>
          <a:prstGeom prst="rect">
            <a:avLst/>
          </a:prstGeom>
        </p:spPr>
        <p:txBody>
          <a:bodyPr vert="horz" lIns="90146" tIns="45074" rIns="90146" bIns="4507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815" y="9376841"/>
            <a:ext cx="2945293" cy="494259"/>
          </a:xfrm>
          <a:prstGeom prst="rect">
            <a:avLst/>
          </a:prstGeom>
        </p:spPr>
        <p:txBody>
          <a:bodyPr vert="horz" lIns="90146" tIns="45074" rIns="90146" bIns="45074" rtlCol="0" anchor="b"/>
          <a:lstStyle>
            <a:lvl1pPr algn="r">
              <a:defRPr sz="1200"/>
            </a:lvl1pPr>
          </a:lstStyle>
          <a:p>
            <a:fld id="{637E3E44-73FC-4D44-845E-F09D9E5197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8910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5488" y="739775"/>
            <a:ext cx="5346700" cy="3702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40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855239-91D6-44C8-B08E-18546524D9C6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52D12-3C78-44B0-A6A9-1AF041BFF2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4C7CC3-F89F-4CFB-9618-93FA037CCCD8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FC3F61-83A5-48BC-B4FE-02F63D93A23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53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53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5ABDEA-CC41-4DB9-8B56-B9004F1323ED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2BB26-BC13-4284-B6BA-34FC6E621D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D64A8C-62AE-47C3-90DC-0ED49CA361E3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6EFCE-0C6D-47C0-B384-9D685C06C1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1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757A9F-D0BD-44B2-8781-9C4442029C07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DC571-5041-41B4-B90C-E9125FAAD8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39C7C2-C7EA-4B2F-870F-1FE7B5F5E654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7FFF6-1436-407E-8028-B4C8DBF9C3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72A7D-9D73-4E0C-A1B6-6BFEA731617C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FED5D-3681-454E-810B-EC62CEF8A9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90A437-32D4-470C-A2F8-42E9B91B984F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3173F4-1867-48CC-83D6-F90EB4A532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834E49-5DCC-4604-A7F2-81BEA184D080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938AAA-3562-461E-AC83-DF3258CB6B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7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5" y="27306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7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EC1504-97F5-4029-8D8A-D115A23AF44E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DD6C87-2419-47DC-A659-539835535A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51605D-1600-44F9-BE68-A3DC2A90C006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D705AE-EA98-41B4-A5DD-1CF11A87D9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6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F33C0C-71DE-46C4-8C1F-42E921EF3271}" type="datetime1">
              <a:rPr lang="en-US" smtClean="0"/>
              <a:pPr>
                <a:defRPr/>
              </a:pPr>
              <a:t>10/21/15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6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6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C827CA-4E3F-43C5-9401-B47D048D72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4"/>
          <p:cNvSpPr txBox="1">
            <a:spLocks noChangeArrowheads="1"/>
          </p:cNvSpPr>
          <p:nvPr/>
        </p:nvSpPr>
        <p:spPr bwMode="auto">
          <a:xfrm>
            <a:off x="457200" y="228600"/>
            <a:ext cx="9372599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57341">
              <a:lnSpc>
                <a:spcPts val="33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The Republic of the Union of Myanmar</a:t>
            </a:r>
          </a:p>
          <a:p>
            <a:pPr algn="ctr" defTabSz="957341">
              <a:lnSpc>
                <a:spcPts val="33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Ministry of Electric Power</a:t>
            </a:r>
          </a:p>
          <a:p>
            <a:pPr algn="ctr" defTabSz="957341">
              <a:lnSpc>
                <a:spcPts val="3300"/>
              </a:lnSpc>
            </a:pP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Electricity Supply Enterprise</a:t>
            </a:r>
          </a:p>
          <a:p>
            <a:pPr algn="ctr" defTabSz="957341">
              <a:lnSpc>
                <a:spcPts val="3300"/>
              </a:lnSpc>
            </a:pPr>
            <a:r>
              <a:rPr lang="en-US" sz="2400" b="1" dirty="0" err="1" smtClean="0"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 Region Office</a:t>
            </a:r>
          </a:p>
        </p:txBody>
      </p:sp>
      <p:sp>
        <p:nvSpPr>
          <p:cNvPr id="2052" name="TextBox 15"/>
          <p:cNvSpPr txBox="1">
            <a:spLocks noChangeArrowheads="1"/>
          </p:cNvSpPr>
          <p:nvPr/>
        </p:nvSpPr>
        <p:spPr bwMode="auto">
          <a:xfrm>
            <a:off x="990600" y="4960203"/>
            <a:ext cx="815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Priorities and Detailed Description of Electrification Plan</a:t>
            </a:r>
          </a:p>
          <a:p>
            <a:pPr algn="ctr" eaLnBrk="1" hangingPunct="1"/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For </a:t>
            </a:r>
            <a:r>
              <a:rPr lang="en-US" sz="2400" b="1" dirty="0" err="1" smtClean="0"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2400" b="1" dirty="0" smtClean="0">
                <a:latin typeface="Myanmar2" pitchFamily="34" charset="0"/>
                <a:cs typeface="Myanmar2" pitchFamily="34" charset="0"/>
              </a:rPr>
              <a:t> Region</a:t>
            </a:r>
            <a:endParaRPr lang="en-US" sz="24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53" name="TextBox 16"/>
          <p:cNvSpPr txBox="1">
            <a:spLocks noChangeArrowheads="1"/>
          </p:cNvSpPr>
          <p:nvPr/>
        </p:nvSpPr>
        <p:spPr bwMode="auto">
          <a:xfrm>
            <a:off x="457200" y="6260068"/>
            <a:ext cx="19800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b="1" dirty="0" smtClean="0">
                <a:latin typeface="Myanmar3" pitchFamily="18" charset="0"/>
                <a:ea typeface="Myanmar3" pitchFamily="18" charset="0"/>
                <a:cs typeface="Myanmar2" pitchFamily="34" charset="0"/>
              </a:rPr>
              <a:t>Dated -21.Oct.2015</a:t>
            </a:r>
            <a:endParaRPr lang="en-US" b="1" dirty="0">
              <a:latin typeface="Myanmar3" pitchFamily="18" charset="0"/>
              <a:ea typeface="Myanmar3" pitchFamily="18" charset="0"/>
              <a:cs typeface="Myanmar2" pitchFamily="34" charset="0"/>
            </a:endParaRPr>
          </a:p>
        </p:txBody>
      </p:sp>
      <p:pic>
        <p:nvPicPr>
          <p:cNvPr id="6" name="Picture 5" descr="MOEP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4895" y="2362200"/>
            <a:ext cx="1748709" cy="2209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7200" y="228600"/>
            <a:ext cx="9372600" cy="6477000"/>
          </a:xfrm>
          <a:prstGeom prst="rect">
            <a:avLst/>
          </a:prstGeom>
          <a:noFill/>
          <a:ln w="19050">
            <a:solidFill>
              <a:srgbClr val="DA5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442200" y="6569075"/>
            <a:ext cx="23114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92.168.137.4\data (c)\(22-9-2015)MMT&amp;PPM\MMT(22-9-21015)NEP\Latetast Nep(4-8-2015)\Latetast NEP Important(1)(15-9-2015)\Yinmarpin District Photo\NEP YMP 14915 - Copy.jpg"/>
          <p:cNvPicPr>
            <a:picLocks noChangeAspect="1" noChangeArrowheads="1"/>
          </p:cNvPicPr>
          <p:nvPr/>
        </p:nvPicPr>
        <p:blipFill rotWithShape="1">
          <a:blip r:embed="rId2" cstate="print"/>
          <a:srcRect l="31653" t="14375" r="27218"/>
          <a:stretch/>
        </p:blipFill>
        <p:spPr bwMode="auto">
          <a:xfrm>
            <a:off x="3228974" y="985838"/>
            <a:ext cx="3886201" cy="5872162"/>
          </a:xfrm>
          <a:prstGeom prst="rect">
            <a:avLst/>
          </a:prstGeom>
          <a:noFill/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228602" y="76200"/>
            <a:ext cx="9448799" cy="685800"/>
          </a:xfrm>
          <a:prstGeom prst="rect">
            <a:avLst/>
          </a:prstGeom>
          <a:solidFill>
            <a:schemeClr val="bg1"/>
          </a:solidFill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Electrification Plan for Villages of  Yin Mar Pin   District (Within 2 miles from Existing 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1600" b="1" dirty="0" smtClean="0">
                <a:latin typeface="Myanmar2" pitchFamily="34" charset="0"/>
                <a:cs typeface="Myanmar2" pitchFamily="34" charset="0"/>
              </a:rPr>
              <a:t>11 kV Distribution Line)</a:t>
            </a:r>
            <a:endParaRPr lang="en-US" sz="16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8600" y="763929"/>
            <a:ext cx="3048000" cy="1371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31" tIns="45715" rIns="91431" bIns="45715" rtlCol="0">
            <a:noAutofit/>
          </a:bodyPr>
          <a:lstStyle/>
          <a:p>
            <a:pPr marL="285750" indent="-28575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To be Constructed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 kV Distribution Line 219.6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400 V Distribution Line 126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11/0.4 kV Distribution Transformer  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  163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2819404"/>
            <a:ext cx="2667000" cy="1279967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Yin Mar Pin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40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3657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3575.54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010399" y="1066804"/>
            <a:ext cx="2667000" cy="1279967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Kani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26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3030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1025.93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19100" y="5105400"/>
            <a:ext cx="2857500" cy="137160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Palae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59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8891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2534.58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819900" y="5257800"/>
            <a:ext cx="2857500" cy="137160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Sar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Lin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Gyi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32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2813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1473.41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>
          <a:xfrm flipH="1">
            <a:off x="5410200" y="1706788"/>
            <a:ext cx="1600199" cy="1341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3"/>
          </p:cNvCxnSpPr>
          <p:nvPr/>
        </p:nvCxnSpPr>
        <p:spPr>
          <a:xfrm>
            <a:off x="2971800" y="3459388"/>
            <a:ext cx="2438400" cy="639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3"/>
          </p:cNvCxnSpPr>
          <p:nvPr/>
        </p:nvCxnSpPr>
        <p:spPr>
          <a:xfrm flipV="1">
            <a:off x="3276600" y="4953000"/>
            <a:ext cx="1676401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1"/>
          </p:cNvCxnSpPr>
          <p:nvPr/>
        </p:nvCxnSpPr>
        <p:spPr>
          <a:xfrm flipH="1" flipV="1">
            <a:off x="6210299" y="4572000"/>
            <a:ext cx="609601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0" y="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Detailed Electrification Plan for  </a:t>
            </a:r>
            <a:r>
              <a:rPr lang="en-US" sz="2200" b="1" dirty="0" err="1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Shwe</a:t>
            </a: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 Bo District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solidFill>
                <a:prstClr val="black"/>
              </a:solidFill>
              <a:latin typeface="Myanmar2" pitchFamily="34" charset="0"/>
              <a:cs typeface="Myanmar2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3674450"/>
              </p:ext>
            </p:extLst>
          </p:nvPr>
        </p:nvGraphicFramePr>
        <p:xfrm>
          <a:off x="152400" y="760149"/>
          <a:ext cx="9601200" cy="5431816"/>
        </p:xfrm>
        <a:graphic>
          <a:graphicData uri="http://schemas.openxmlformats.org/drawingml/2006/table">
            <a:tbl>
              <a:tblPr/>
              <a:tblGrid>
                <a:gridCol w="228600"/>
                <a:gridCol w="728493"/>
                <a:gridCol w="490707"/>
                <a:gridCol w="457200"/>
                <a:gridCol w="457200"/>
                <a:gridCol w="457200"/>
                <a:gridCol w="457200"/>
                <a:gridCol w="533400"/>
                <a:gridCol w="457200"/>
                <a:gridCol w="533400"/>
                <a:gridCol w="533400"/>
                <a:gridCol w="457200"/>
                <a:gridCol w="304800"/>
                <a:gridCol w="533400"/>
                <a:gridCol w="457200"/>
                <a:gridCol w="457200"/>
                <a:gridCol w="533400"/>
                <a:gridCol w="533400"/>
                <a:gridCol w="457200"/>
                <a:gridCol w="533400"/>
              </a:tblGrid>
              <a:tr h="3544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ship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Village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Electrifi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cation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 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House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hold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Popu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lation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 be constructed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ted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k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Task by regional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3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 for 11 kV Line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11/0.4 kV Transformer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400V 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Lines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(Miles)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Estimat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ed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(Mil kyats)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876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mile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kVA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Materi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ShweBo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3882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19548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34.49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824.59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44.84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132.10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1001.52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379.89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415.54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1417.06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26.6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744.80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Kyaut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Myaung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90.85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4.94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14.55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110.34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30.78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0.70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33.08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143.42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2.0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ZeeKone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2646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3094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13542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14.72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351.93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19.14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56.38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427.44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249.24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5.95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268.79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696.23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16.7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467.60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KhinOO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7031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7443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36686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55.80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1334.07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72.54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213.71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1620.32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6400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577.74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628.34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2248.66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43.4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1215.20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Watlat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8836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10651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44283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73.66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1761.06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95.76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282.12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2138.94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8120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911.57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27.30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62.40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1001.27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3140.21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61.2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1713.60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TaSae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13738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14323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75472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131.05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3133.14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170.37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501.92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3805.43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13970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1627.77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49.70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1791.07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5596.50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95.6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2676.80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DePaeYin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9178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9616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48554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54.59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1305.14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70.97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209.08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1585.18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8820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910.58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992.23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2577.41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55.1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1542.80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YaeOo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8242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11820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73.72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1762.50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95.84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282.35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2140.68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11980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1071.64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63.20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1162.49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3303.18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51.5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1442.00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KanBuLu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1128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1128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154.68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8.41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187.88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115.76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127.26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315.14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7.8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218.40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KyungHla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2157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159.71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25.58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193.97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45.41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50.01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243.99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89.60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354473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ShweBo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District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470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54851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59109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259604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454.98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10877.66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591.47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1742.57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13211.71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57880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5920.38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167.30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382.40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6470.08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19681.79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363.1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10166.80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082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4136369"/>
              </p:ext>
            </p:extLst>
          </p:nvPr>
        </p:nvGraphicFramePr>
        <p:xfrm>
          <a:off x="380999" y="152400"/>
          <a:ext cx="9296400" cy="5847188"/>
        </p:xfrm>
        <a:graphic>
          <a:graphicData uri="http://schemas.openxmlformats.org/drawingml/2006/table">
            <a:tbl>
              <a:tblPr/>
              <a:tblGrid>
                <a:gridCol w="457200"/>
                <a:gridCol w="914400"/>
                <a:gridCol w="1752600"/>
                <a:gridCol w="609600"/>
                <a:gridCol w="533400"/>
                <a:gridCol w="838200"/>
                <a:gridCol w="914400"/>
                <a:gridCol w="972601"/>
                <a:gridCol w="779999"/>
                <a:gridCol w="838200"/>
                <a:gridCol w="685800"/>
              </a:tblGrid>
              <a:tr h="643309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The additional electrification statement due to newly and upgrading </a:t>
                      </a:r>
                      <a:b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33/11 kV substation and related power line for </a:t>
                      </a:r>
                      <a:r>
                        <a:rPr lang="en-US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sagaing</a:t>
                      </a:r>
                      <a:r>
                        <a:rPr lang="en-US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region</a:t>
                      </a:r>
                    </a:p>
                    <a:p>
                      <a:pPr algn="ctr" fontAlgn="b"/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66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ship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 Constructed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The effective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area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Estimate Cost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millon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kyats)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233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Substation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66kV 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33kV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 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Villages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Household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population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Installation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Tansae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Upgrading for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33/11kV,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5MVA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10MVA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14323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75472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105.5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7.5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1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Knin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Upgrading for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33/11kV,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3MVA to 10MVA </a:t>
                      </a:r>
                    </a:p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And need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to change  100-200/5 A 33kV Main CT to 200-400/5 A 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7443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36686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120.5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Watlat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Upgrading for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33/11kV,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5MVA to 10MVA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10651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44283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105.5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32417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156441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331.5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23.5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355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610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228600" y="254913"/>
            <a:ext cx="9372600" cy="6406386"/>
            <a:chOff x="211016" y="130552"/>
            <a:chExt cx="8651632" cy="6406386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7913" y="410002"/>
              <a:ext cx="4635181" cy="5943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11016" y="130552"/>
              <a:ext cx="8651632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latin typeface="Myanmar2" pitchFamily="34" charset="0"/>
                  <a:cs typeface="Myanmar2" pitchFamily="34" charset="0"/>
                </a:rPr>
                <a:t>Villages in </a:t>
              </a:r>
              <a:r>
                <a:rPr lang="en-US" sz="2200" b="1" dirty="0" err="1" smtClean="0">
                  <a:latin typeface="Myanmar2" pitchFamily="34" charset="0"/>
                  <a:cs typeface="Myanmar2" pitchFamily="34" charset="0"/>
                </a:rPr>
                <a:t>Shwebo</a:t>
              </a:r>
              <a:r>
                <a:rPr lang="en-US" sz="2200" b="1" dirty="0" smtClean="0">
                  <a:latin typeface="Myanmar2" pitchFamily="34" charset="0"/>
                  <a:cs typeface="Myanmar2" pitchFamily="34" charset="0"/>
                </a:rPr>
                <a:t> District that will be supplied electricity 11kV Line within 2 miles</a:t>
              </a:r>
              <a:endParaRPr lang="en-US" sz="2200" b="1" dirty="0">
                <a:latin typeface="Myanmar2" pitchFamily="34" charset="0"/>
                <a:cs typeface="Myanmar2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67000" y="1598712"/>
              <a:ext cx="685800" cy="184666"/>
            </a:xfrm>
            <a:prstGeom prst="rect">
              <a:avLst/>
            </a:prstGeom>
            <a:solidFill>
              <a:srgbClr val="57D3FF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Lake Sin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Taung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76600" y="2081720"/>
              <a:ext cx="838200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/>
                <a:t>Tha</a:t>
              </a:r>
              <a:r>
                <a:rPr lang="en-US" sz="600" dirty="0" smtClean="0"/>
                <a:t> </a:t>
              </a:r>
              <a:r>
                <a:rPr lang="en-US" sz="600" dirty="0" err="1" smtClean="0"/>
                <a:t>Phan</a:t>
              </a:r>
              <a:r>
                <a:rPr lang="en-US" sz="600" dirty="0" smtClean="0"/>
                <a:t> </a:t>
              </a:r>
              <a:r>
                <a:rPr lang="en-US" sz="600" dirty="0" err="1" smtClean="0"/>
                <a:t>Seik</a:t>
              </a:r>
              <a:r>
                <a:rPr lang="en-US" sz="600" dirty="0"/>
                <a:t> </a:t>
              </a:r>
              <a:r>
                <a:rPr lang="en-US" sz="600" dirty="0" smtClean="0"/>
                <a:t>Factory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02912" y="1925974"/>
              <a:ext cx="533400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/>
                <a:t>Kyun</a:t>
              </a:r>
              <a:r>
                <a:rPr lang="en-US" sz="600" dirty="0" smtClean="0"/>
                <a:t> </a:t>
              </a:r>
              <a:r>
                <a:rPr lang="en-US" sz="600" dirty="0" err="1" smtClean="0"/>
                <a:t>hla</a:t>
              </a:r>
              <a:endParaRPr lang="en-US" sz="6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01662" y="713839"/>
              <a:ext cx="595494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Koe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taung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Boh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60985" y="1039620"/>
              <a:ext cx="747656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Shwe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phone taw toe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81043" y="1405011"/>
              <a:ext cx="627387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zine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sa.tha.ya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57800" y="2895600"/>
              <a:ext cx="650631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Hnack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Pyaw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Die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38599" y="2667000"/>
              <a:ext cx="460442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Kantbalu</a:t>
              </a:r>
              <a:endParaRPr lang="en-US" sz="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48708" y="2343834"/>
              <a:ext cx="1266092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Number of villages         (10)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Number of household (1128)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11kV Line                    (6.47) miles</a:t>
              </a:r>
            </a:p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Transformer                    (10)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Estimated total cost  (239.47) millions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87608" y="3429000"/>
              <a:ext cx="398592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Tantse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50831" y="3124199"/>
              <a:ext cx="1273487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(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143)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(14323)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(131.05)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(142)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(4218.05)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millions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73056" y="3515305"/>
              <a:ext cx="451344" cy="153888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400" dirty="0" err="1" smtClean="0">
                  <a:latin typeface="Times New Roman" pitchFamily="18" charset="0"/>
                  <a:cs typeface="Times New Roman" pitchFamily="18" charset="0"/>
                </a:rPr>
                <a:t>Zeegon</a:t>
              </a:r>
              <a:endParaRPr lang="en-US" sz="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09290" y="3115195"/>
              <a:ext cx="1271754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(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16)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(3094)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(14.72)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(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17)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(526.01)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millions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14800" y="3657599"/>
              <a:ext cx="1286583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 (45)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(7443)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  (55.8)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(44)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(1822.14)millions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57543" y="4065956"/>
              <a:ext cx="419257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Khin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Oo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43554" y="3809999"/>
              <a:ext cx="1295400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(70)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(8242)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(73.72)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(79)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(2585.60)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millions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886200" y="4083536"/>
              <a:ext cx="316524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YEU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36312" y="1812642"/>
              <a:ext cx="123144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 (4)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(59109)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(454.98)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  (4)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(168.26) millions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124200" y="4419600"/>
              <a:ext cx="457200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Depayin</a:t>
              </a:r>
              <a:endParaRPr lang="en-US" sz="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14600" y="4572000"/>
              <a:ext cx="1172304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(71)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(9616)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(54.59)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(71)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(1902.75) millions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91200" y="4775963"/>
              <a:ext cx="609600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Kyaukmyaung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38799" y="4419599"/>
              <a:ext cx="1304294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(337)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(3.8)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  (2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(100.4) millions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475052" y="4895910"/>
              <a:ext cx="558794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Latt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Pan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Hla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28415" y="4852907"/>
              <a:ext cx="545935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Instrial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Zone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128415" y="5049798"/>
              <a:ext cx="419329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Shwebo</a:t>
              </a:r>
              <a:endParaRPr lang="en-US" sz="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96" name="TextBox 4095"/>
            <p:cNvSpPr txBox="1"/>
            <p:nvPr/>
          </p:nvSpPr>
          <p:spPr>
            <a:xfrm>
              <a:off x="5269524" y="5180238"/>
              <a:ext cx="1512276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(32)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(3882)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(34.49)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(31)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(1060.76)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millions</a:t>
              </a:r>
            </a:p>
            <a:p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97" name="TextBox 4096"/>
            <p:cNvSpPr txBox="1"/>
            <p:nvPr/>
          </p:nvSpPr>
          <p:spPr>
            <a:xfrm rot="4109425">
              <a:off x="4276966" y="5685776"/>
              <a:ext cx="1191764" cy="17046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33kV Ohm Taw – </a:t>
              </a:r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Sadaung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Line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99" name="TextBox 4098"/>
            <p:cNvSpPr txBox="1"/>
            <p:nvPr/>
          </p:nvSpPr>
          <p:spPr>
            <a:xfrm>
              <a:off x="5275385" y="5835133"/>
              <a:ext cx="454293" cy="18466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Times New Roman" pitchFamily="18" charset="0"/>
                  <a:cs typeface="Times New Roman" pitchFamily="18" charset="0"/>
                </a:rPr>
                <a:t>Wattlatt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00" name="TextBox 4099"/>
            <p:cNvSpPr txBox="1"/>
            <p:nvPr/>
          </p:nvSpPr>
          <p:spPr>
            <a:xfrm>
              <a:off x="5668103" y="5751660"/>
              <a:ext cx="1274990" cy="646331"/>
            </a:xfrm>
            <a:prstGeom prst="rect">
              <a:avLst/>
            </a:prstGeom>
            <a:solidFill>
              <a:srgbClr val="FFFF4B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villages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(77)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Number of household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(10651)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11kV Line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(73.66) </a:t>
              </a:r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miles</a:t>
              </a: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Transformer                  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 (78) </a:t>
              </a:r>
              <a:r>
                <a:rPr lang="en-US" sz="600" dirty="0" err="1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600" dirty="0">
                  <a:latin typeface="Times New Roman" pitchFamily="18" charset="0"/>
                  <a:cs typeface="Times New Roman" pitchFamily="18" charset="0"/>
                </a:rPr>
                <a:t>Estimated total cost  </a:t>
              </a:r>
              <a:r>
                <a:rPr lang="en-US" sz="600" dirty="0" smtClean="0">
                  <a:latin typeface="Times New Roman" pitchFamily="18" charset="0"/>
                  <a:cs typeface="Times New Roman" pitchFamily="18" charset="0"/>
                </a:rPr>
                <a:t>(2485.14) millions</a:t>
              </a:r>
              <a:endParaRPr lang="en-US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01" name="TextBox 4100"/>
            <p:cNvSpPr txBox="1"/>
            <p:nvPr/>
          </p:nvSpPr>
          <p:spPr>
            <a:xfrm>
              <a:off x="2307914" y="5213499"/>
              <a:ext cx="1894811" cy="1323439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00" dirty="0" smtClean="0">
                  <a:latin typeface="Times New Roman" pitchFamily="18" charset="0"/>
                  <a:cs typeface="Times New Roman" pitchFamily="18" charset="0"/>
                </a:rPr>
                <a:t>Total (District)</a:t>
              </a:r>
            </a:p>
            <a:p>
              <a:pPr>
                <a:lnSpc>
                  <a:spcPct val="150000"/>
                </a:lnSpc>
              </a:pPr>
              <a:r>
                <a:rPr lang="en-US" sz="800" dirty="0" smtClean="0">
                  <a:latin typeface="Times New Roman" pitchFamily="18" charset="0"/>
                  <a:cs typeface="Times New Roman" pitchFamily="18" charset="0"/>
                </a:rPr>
                <a:t>Number of Villages 	470 </a:t>
              </a:r>
              <a:r>
                <a:rPr lang="en-US" sz="8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8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800" dirty="0" smtClean="0">
                  <a:latin typeface="Times New Roman" pitchFamily="18" charset="0"/>
                  <a:cs typeface="Times New Roman" pitchFamily="18" charset="0"/>
                </a:rPr>
                <a:t>Number of Household         59109 </a:t>
              </a:r>
              <a:r>
                <a:rPr lang="en-US" sz="8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8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800" dirty="0" smtClean="0">
                  <a:latin typeface="Times New Roman" pitchFamily="18" charset="0"/>
                  <a:cs typeface="Times New Roman" pitchFamily="18" charset="0"/>
                </a:rPr>
                <a:t>11kV Line                          454.98  Miles</a:t>
              </a:r>
            </a:p>
            <a:p>
              <a:pPr>
                <a:lnSpc>
                  <a:spcPct val="150000"/>
                </a:lnSpc>
              </a:pPr>
              <a:r>
                <a:rPr lang="en-US" sz="800" dirty="0" smtClean="0">
                  <a:latin typeface="Times New Roman" pitchFamily="18" charset="0"/>
                  <a:cs typeface="Times New Roman" pitchFamily="18" charset="0"/>
                </a:rPr>
                <a:t>Transformer	478  </a:t>
              </a:r>
              <a:r>
                <a:rPr lang="en-US" sz="800" dirty="0" err="1" smtClean="0">
                  <a:latin typeface="Times New Roman" pitchFamily="18" charset="0"/>
                  <a:cs typeface="Times New Roman" pitchFamily="18" charset="0"/>
                </a:rPr>
                <a:t>Nos</a:t>
              </a:r>
              <a:endParaRPr lang="en-US" sz="8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800" dirty="0" smtClean="0">
                  <a:latin typeface="Times New Roman" pitchFamily="18" charset="0"/>
                  <a:cs typeface="Times New Roman" pitchFamily="18" charset="0"/>
                </a:rPr>
                <a:t>Estimated Total Cost      15108.58 millions</a:t>
              </a:r>
            </a:p>
            <a:p>
              <a:endParaRPr lang="en-US" sz="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629144" y="5001160"/>
            <a:ext cx="759720" cy="18466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600" dirty="0" err="1" smtClean="0">
                <a:latin typeface="Times New Roman" pitchFamily="18" charset="0"/>
                <a:cs typeface="Times New Roman" pitchFamily="18" charset="0"/>
              </a:rPr>
              <a:t>Nyaung</a:t>
            </a:r>
            <a:r>
              <a:rPr lang="en-US" sz="600" dirty="0" smtClean="0">
                <a:latin typeface="Times New Roman" pitchFamily="18" charset="0"/>
                <a:cs typeface="Times New Roman" pitchFamily="18" charset="0"/>
              </a:rPr>
              <a:t> Pin </a:t>
            </a:r>
            <a:r>
              <a:rPr lang="en-US" sz="600" dirty="0" err="1" smtClean="0">
                <a:latin typeface="Times New Roman" pitchFamily="18" charset="0"/>
                <a:cs typeface="Times New Roman" pitchFamily="18" charset="0"/>
              </a:rPr>
              <a:t>Tha</a:t>
            </a:r>
            <a:endParaRPr lang="en-US" sz="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0" y="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Detailed Electrification Plan for  </a:t>
            </a:r>
            <a:r>
              <a:rPr lang="en-US" sz="2200" b="1" dirty="0" err="1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Kathar</a:t>
            </a: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 District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solidFill>
                <a:prstClr val="black"/>
              </a:solidFill>
              <a:latin typeface="Myanmar2" pitchFamily="34" charset="0"/>
              <a:cs typeface="Myanmar2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4931251"/>
              </p:ext>
            </p:extLst>
          </p:nvPr>
        </p:nvGraphicFramePr>
        <p:xfrm>
          <a:off x="152400" y="760149"/>
          <a:ext cx="9601200" cy="5793048"/>
        </p:xfrm>
        <a:graphic>
          <a:graphicData uri="http://schemas.openxmlformats.org/drawingml/2006/table">
            <a:tbl>
              <a:tblPr/>
              <a:tblGrid>
                <a:gridCol w="228600"/>
                <a:gridCol w="728493"/>
                <a:gridCol w="490707"/>
                <a:gridCol w="457200"/>
                <a:gridCol w="457200"/>
                <a:gridCol w="457200"/>
                <a:gridCol w="457200"/>
                <a:gridCol w="533400"/>
                <a:gridCol w="457200"/>
                <a:gridCol w="533400"/>
                <a:gridCol w="533400"/>
                <a:gridCol w="457200"/>
                <a:gridCol w="304800"/>
                <a:gridCol w="533400"/>
                <a:gridCol w="457200"/>
                <a:gridCol w="457200"/>
                <a:gridCol w="533400"/>
                <a:gridCol w="533400"/>
                <a:gridCol w="457200"/>
                <a:gridCol w="533400"/>
              </a:tblGrid>
              <a:tr h="52831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Township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Village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Electrifi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cation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hold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Popu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lation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 constructed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ted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Task by regional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84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 for 11 kV Line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 kV Transformer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400V 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ed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1500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mile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kVA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4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Kathar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4395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5.34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127.67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6.94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155.06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92.33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2.10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99.23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254.29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5.3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148.40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64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KawLin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5485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19.70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470.99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25.61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75.45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572.05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191.34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212.04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784.09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249.20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64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BaMout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5074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224.74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12.22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272.96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104.06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113.26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386.22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176.40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64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InDaw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3969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3969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22488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775.81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42.19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124.28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942.28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6690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565.21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613.51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1555.79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28.7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803.60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28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HteeChaik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2683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2683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12447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7.67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183.37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9.97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29.38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222.72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252.77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273.47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496.20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16.3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456.40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64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WinTho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8230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22.70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542.71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29.51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86.94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659.16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372.48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11.55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410.43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1069.60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12.4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347.20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649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PinLaeBu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8142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20.02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478.64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26.03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76.68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581.34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255.69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7.35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279.84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861.18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12.5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350.00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28313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Kathar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District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143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12501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12681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66261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117.28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2803.93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152.46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449.18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3405.58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19280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1833.88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51.10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116.80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2001.78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5407.36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90.4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2531.20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898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262232"/>
            <a:ext cx="6705600" cy="506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6"/>
          <p:cNvGrpSpPr/>
          <p:nvPr/>
        </p:nvGrpSpPr>
        <p:grpSpPr>
          <a:xfrm>
            <a:off x="1771808" y="1143006"/>
            <a:ext cx="8007350" cy="3110299"/>
            <a:chOff x="1447800" y="1143000"/>
            <a:chExt cx="7391400" cy="3110299"/>
          </a:xfrm>
        </p:grpSpPr>
        <p:sp>
          <p:nvSpPr>
            <p:cNvPr id="5" name="TextBox 4"/>
            <p:cNvSpPr txBox="1"/>
            <p:nvPr/>
          </p:nvSpPr>
          <p:spPr>
            <a:xfrm>
              <a:off x="1447800" y="4114800"/>
              <a:ext cx="533400" cy="138499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sz="600" b="1" dirty="0" smtClean="0">
                  <a:latin typeface="Myanmar2" pitchFamily="34" charset="0"/>
                  <a:cs typeface="Myanmar2" pitchFamily="34" charset="0"/>
                </a:rPr>
                <a:t>၁၃၁၅.၉၄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305800" y="1143000"/>
              <a:ext cx="533400" cy="138499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sz="600" b="1" dirty="0" smtClean="0">
                  <a:latin typeface="Myanmar2" pitchFamily="34" charset="0"/>
                  <a:cs typeface="Myanmar2" pitchFamily="34" charset="0"/>
                </a:rPr>
                <a:t>၄၆၉၃.၇</a:t>
              </a:r>
            </a:p>
          </p:txBody>
        </p:sp>
      </p:grpSp>
      <p:sp>
        <p:nvSpPr>
          <p:cNvPr id="8" name="Content Placeholder 2"/>
          <p:cNvSpPr txBox="1">
            <a:spLocks/>
          </p:cNvSpPr>
          <p:nvPr/>
        </p:nvSpPr>
        <p:spPr>
          <a:xfrm>
            <a:off x="228603" y="76200"/>
            <a:ext cx="9448799" cy="685800"/>
          </a:xfrm>
          <a:prstGeom prst="rect">
            <a:avLst/>
          </a:prstGeom>
          <a:solidFill>
            <a:schemeClr val="bg1"/>
          </a:solidFill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Electrification Plan for Villages of 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Kathar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 District (Within 2 miles from Existing 11 kV Distribution Line)</a:t>
            </a:r>
            <a:endParaRPr lang="en-US" sz="20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391400" y="533400"/>
            <a:ext cx="2514600" cy="1219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31" tIns="45715" rIns="91431" bIns="45715" rtlCol="0">
            <a:noAutofit/>
          </a:bodyPr>
          <a:lstStyle/>
          <a:p>
            <a:pPr marL="285750" indent="-285750"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To be Constructed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 kV Distribution Line 117.3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400 V Distribution Line 90.4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11/0.4 kV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DistributionTransformer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146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6200" y="2362202"/>
            <a:ext cx="21336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Wontho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35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1664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1069.6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52400" y="3962402"/>
            <a:ext cx="19812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 Pin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Lae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Bu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21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1580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861.18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257800" y="1337932"/>
            <a:ext cx="20574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Inn Taw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39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3969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1555.79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442358" y="3272229"/>
            <a:ext cx="19812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Kathar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5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879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254.29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010400" y="5334002"/>
            <a:ext cx="19812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Htee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Gyint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17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2683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496.2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04800" y="5410202"/>
            <a:ext cx="19812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Kaw Linn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18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1130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784.09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143001" y="1295403"/>
            <a:ext cx="2133600" cy="990599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Ban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Mauk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</a:t>
            </a: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8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776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386.22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6200000" flipH="1">
            <a:off x="3162300" y="2171701"/>
            <a:ext cx="1066800" cy="8382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209800" y="2514600"/>
            <a:ext cx="1828800" cy="13716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2209800" y="3886200"/>
            <a:ext cx="838200" cy="6858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2286001" y="5562600"/>
            <a:ext cx="838200" cy="6858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6172200" y="5257800"/>
            <a:ext cx="812800" cy="79375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6553201" y="3276600"/>
            <a:ext cx="812800" cy="79375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>
            <a:off x="5114925" y="2466975"/>
            <a:ext cx="628650" cy="41910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4817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0" y="38100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Detailed Electrification Plan for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Kalay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Township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3863080"/>
              </p:ext>
            </p:extLst>
          </p:nvPr>
        </p:nvGraphicFramePr>
        <p:xfrm>
          <a:off x="152902" y="1728472"/>
          <a:ext cx="9600701" cy="2468880"/>
        </p:xfrm>
        <a:graphic>
          <a:graphicData uri="http://schemas.openxmlformats.org/drawingml/2006/table">
            <a:tbl>
              <a:tblPr/>
              <a:tblGrid>
                <a:gridCol w="278745"/>
                <a:gridCol w="464575"/>
                <a:gridCol w="650404"/>
                <a:gridCol w="388566"/>
                <a:gridCol w="379531"/>
                <a:gridCol w="370494"/>
                <a:gridCol w="451821"/>
                <a:gridCol w="557490"/>
                <a:gridCol w="557490"/>
                <a:gridCol w="557490"/>
                <a:gridCol w="440527"/>
                <a:gridCol w="345643"/>
                <a:gridCol w="278745"/>
                <a:gridCol w="557490"/>
                <a:gridCol w="557490"/>
                <a:gridCol w="557490"/>
                <a:gridCol w="454081"/>
                <a:gridCol w="650404"/>
                <a:gridCol w="451821"/>
                <a:gridCol w="650404"/>
              </a:tblGrid>
              <a:tr h="3657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ship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Name 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Village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Electrific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ation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hold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Popu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lation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 constructed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Estimated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kyats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Task by regional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 for 11 kV Line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 kV Transformer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400V 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Estimated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</a:t>
                      </a: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kyats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640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mile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Material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port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charge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kVA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Material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port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charge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Kalay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5062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5131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24464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585.75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93.84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711.43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379.16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410.21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1121.64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27.2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761.60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640080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Kalay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District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5062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5131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24464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585.75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93.84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711.43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379.16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410.21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1121.64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27.2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761.60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366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73" name="Group 139272"/>
          <p:cNvGrpSpPr/>
          <p:nvPr/>
        </p:nvGrpSpPr>
        <p:grpSpPr>
          <a:xfrm>
            <a:off x="228603" y="76204"/>
            <a:ext cx="9448799" cy="6705599"/>
            <a:chOff x="228600" y="76200"/>
            <a:chExt cx="9448799" cy="6705599"/>
          </a:xfrm>
        </p:grpSpPr>
        <p:pic>
          <p:nvPicPr>
            <p:cNvPr id="13926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84550" y="821266"/>
              <a:ext cx="3632200" cy="5960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Content Placeholder 2"/>
            <p:cNvSpPr txBox="1">
              <a:spLocks/>
            </p:cNvSpPr>
            <p:nvPr/>
          </p:nvSpPr>
          <p:spPr>
            <a:xfrm>
              <a:off x="228600" y="76200"/>
              <a:ext cx="9448799" cy="685800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31" tIns="45715" rIns="91431" bIns="45715" rtlCol="0">
              <a:noAutofit/>
            </a:bodyPr>
            <a:lstStyle/>
            <a:p>
              <a:pPr algn="ctr"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US" sz="1600" b="1" dirty="0" smtClean="0">
                  <a:latin typeface="Myanmar2" pitchFamily="34" charset="0"/>
                  <a:cs typeface="Myanmar2" pitchFamily="34" charset="0"/>
                </a:rPr>
                <a:t>Electrification Plan for Villages of  </a:t>
              </a:r>
              <a:r>
                <a:rPr lang="en-US" sz="1600" b="1" dirty="0" err="1" smtClean="0">
                  <a:latin typeface="Myanmar2" pitchFamily="34" charset="0"/>
                  <a:cs typeface="Myanmar2" pitchFamily="34" charset="0"/>
                </a:rPr>
                <a:t>Kalay</a:t>
              </a:r>
              <a:r>
                <a:rPr lang="en-US" sz="1600" b="1" dirty="0" smtClean="0">
                  <a:latin typeface="Myanmar2" pitchFamily="34" charset="0"/>
                  <a:cs typeface="Myanmar2" pitchFamily="34" charset="0"/>
                </a:rPr>
                <a:t>  District  (Within 2 miles from Existing </a:t>
              </a:r>
            </a:p>
            <a:p>
              <a:pPr algn="ctr">
                <a:spcBef>
                  <a:spcPct val="20000"/>
                </a:spcBef>
                <a:buFont typeface="Arial" pitchFamily="34" charset="0"/>
                <a:buNone/>
                <a:defRPr/>
              </a:pPr>
              <a:r>
                <a:rPr lang="en-US" sz="1600" b="1" dirty="0" smtClean="0">
                  <a:latin typeface="Myanmar2" pitchFamily="34" charset="0"/>
                  <a:cs typeface="Myanmar2" pitchFamily="34" charset="0"/>
                </a:rPr>
                <a:t>11 kV Distribution Line)</a:t>
              </a:r>
              <a:endParaRPr lang="en-US" sz="1600" b="1" dirty="0">
                <a:latin typeface="Myanmar2" pitchFamily="34" charset="0"/>
                <a:cs typeface="Myanmar2" pitchFamily="34" charset="0"/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638175" y="2895600"/>
              <a:ext cx="2486025" cy="1295400"/>
            </a:xfrm>
            <a:prstGeom prst="rect">
              <a:avLst/>
            </a:prstGeom>
            <a:solidFill>
              <a:srgbClr val="FFFFAB"/>
            </a:solidFill>
          </p:spPr>
          <p:txBody>
            <a:bodyPr vert="horz" lIns="91431" tIns="45715" rIns="91431" bIns="45715" rtlCol="0">
              <a:no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1400" b="1" dirty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</a:t>
              </a: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    </a:t>
              </a:r>
              <a:r>
                <a:rPr lang="en-US" sz="1400" b="1" dirty="0" err="1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Kalay</a:t>
              </a: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Township</a:t>
              </a:r>
            </a:p>
            <a:p>
              <a:pPr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No.  Of Villages  -  20 </a:t>
              </a:r>
              <a:r>
                <a:rPr lang="en-US" sz="1400" b="1" dirty="0" err="1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Nos</a:t>
              </a:r>
              <a:endPara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Household   -   5131</a:t>
              </a:r>
            </a:p>
            <a:p>
              <a:pPr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Estimated -  1121.64 (mil kyats)</a:t>
              </a:r>
              <a:endPara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endParaRPr>
            </a:p>
          </p:txBody>
        </p:sp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380997" y="762000"/>
              <a:ext cx="2819400" cy="1371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vert="horz" lIns="91431" tIns="45715" rIns="91431" bIns="45715" rtlCol="0">
              <a:noAutofit/>
            </a:bodyPr>
            <a:lstStyle/>
            <a:p>
              <a:pPr marL="285750" indent="-28575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To be Constructed</a:t>
              </a:r>
            </a:p>
            <a:p>
              <a:pPr marL="285750" indent="-285750">
                <a:spcBef>
                  <a:spcPct val="20000"/>
                </a:spcBef>
                <a:buFont typeface="Wingdings" pitchFamily="2" charset="2"/>
                <a:buChar char="q"/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11 kV Distribution  Line 24.5 miles</a:t>
              </a:r>
            </a:p>
            <a:p>
              <a:pPr marL="285750" indent="-285750">
                <a:spcBef>
                  <a:spcPct val="20000"/>
                </a:spcBef>
                <a:buFont typeface="Wingdings" pitchFamily="2" charset="2"/>
                <a:buChar char="q"/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400 V Distribution  Line 27.2 miles</a:t>
              </a:r>
            </a:p>
            <a:p>
              <a:pPr marL="285750" indent="-285750">
                <a:spcBef>
                  <a:spcPct val="20000"/>
                </a:spcBef>
                <a:buFont typeface="Wingdings" pitchFamily="2" charset="2"/>
                <a:buChar char="q"/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11/0.4 kV Distribution Transformer </a:t>
              </a:r>
            </a:p>
            <a:p>
              <a:pPr marL="285750" indent="-28575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        27  </a:t>
              </a:r>
              <a:r>
                <a:rPr lang="en-US" sz="1400" b="1" dirty="0" err="1" smtClean="0">
                  <a:solidFill>
                    <a:srgbClr val="3333FF"/>
                  </a:solidFill>
                  <a:latin typeface="Myanmar2" pitchFamily="34" charset="0"/>
                  <a:cs typeface="Myanmar2" pitchFamily="34" charset="0"/>
                </a:rPr>
                <a:t>Nos</a:t>
              </a:r>
              <a:endPara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endPara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endParaRPr>
            </a:p>
          </p:txBody>
        </p:sp>
        <p:sp>
          <p:nvSpPr>
            <p:cNvPr id="2" name="Isosceles Triangle 1"/>
            <p:cNvSpPr/>
            <p:nvPr/>
          </p:nvSpPr>
          <p:spPr>
            <a:xfrm>
              <a:off x="5105400" y="3390900"/>
              <a:ext cx="152400" cy="114300"/>
            </a:xfrm>
            <a:prstGeom prst="triangl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H="1" flipV="1">
              <a:off x="4876800" y="3390900"/>
              <a:ext cx="228600" cy="5715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4572000" y="3390900"/>
              <a:ext cx="3048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 flipV="1">
              <a:off x="4343400" y="3352800"/>
              <a:ext cx="228600" cy="381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 flipV="1">
              <a:off x="3810000" y="3200400"/>
              <a:ext cx="533400" cy="1524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5105400" y="3276600"/>
              <a:ext cx="95250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5200650" y="3048000"/>
              <a:ext cx="361950" cy="2286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5562600" y="2895600"/>
              <a:ext cx="76200" cy="1524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5638800" y="2819400"/>
              <a:ext cx="304800" cy="762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5943600" y="2819400"/>
              <a:ext cx="3048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6248400" y="2819400"/>
              <a:ext cx="152400" cy="762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6400800" y="2590800"/>
              <a:ext cx="152400" cy="3048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4952999" y="3448050"/>
              <a:ext cx="152401" cy="9525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724400" y="3543300"/>
              <a:ext cx="228599" cy="4191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265" name="Straight Connector 139264"/>
            <p:cNvCxnSpPr/>
            <p:nvPr/>
          </p:nvCxnSpPr>
          <p:spPr>
            <a:xfrm flipH="1">
              <a:off x="4495800" y="3962400"/>
              <a:ext cx="228600" cy="8382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271" name="Straight Connector 139270"/>
            <p:cNvCxnSpPr/>
            <p:nvPr/>
          </p:nvCxnSpPr>
          <p:spPr>
            <a:xfrm flipH="1" flipV="1">
              <a:off x="5791200" y="1676400"/>
              <a:ext cx="152400" cy="11430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272" name="TextBox 139271"/>
            <p:cNvSpPr txBox="1"/>
            <p:nvPr/>
          </p:nvSpPr>
          <p:spPr>
            <a:xfrm rot="15312244">
              <a:off x="4672966" y="3000084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San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Pya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15312244">
              <a:off x="4426054" y="2955670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Min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Hla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81400" y="3505200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Second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48100" y="2958353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Sae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Kyi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800600" y="3810000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Tharsi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876800" y="4056974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Chin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Sai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724400" y="4235361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Zin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Ka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Lin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821890" y="4615934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Hto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Mar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848100" y="4721714"/>
              <a:ext cx="6477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Thar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Yar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Kone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866029" y="4098667"/>
              <a:ext cx="6477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Myo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Gyi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Kone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33682" y="2819400"/>
              <a:ext cx="528918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Phaung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Koo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867400" y="2618734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Kyi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Kone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503894" y="2618734"/>
              <a:ext cx="582706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Aye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Thar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Yar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941359" y="2362200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In Die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Kyi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867400" y="2063234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In Die lay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143500" y="2137193"/>
              <a:ext cx="6477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Mawlike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Kaly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(s)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105400" y="1878568"/>
              <a:ext cx="6477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Mawlike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Kaly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(N)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865159" y="1786235"/>
              <a:ext cx="45720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Ywar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Thit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050490" y="3091934"/>
              <a:ext cx="512110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Nan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Za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Lu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610099" y="4431268"/>
              <a:ext cx="696445" cy="18466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Thar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Yar</a:t>
              </a:r>
              <a:r>
                <a:rPr lang="en-US" sz="600" dirty="0" smtClean="0">
                  <a:latin typeface="Myanmar2.1" pitchFamily="34" charset="0"/>
                  <a:cs typeface="Myanmar2.1" pitchFamily="34" charset="0"/>
                </a:rPr>
                <a:t> </a:t>
              </a:r>
              <a:r>
                <a:rPr lang="en-US" sz="600" dirty="0" err="1" smtClean="0">
                  <a:latin typeface="Myanmar2.1" pitchFamily="34" charset="0"/>
                  <a:cs typeface="Myanmar2.1" pitchFamily="34" charset="0"/>
                </a:rPr>
                <a:t>Wadi</a:t>
              </a:r>
              <a:endParaRPr lang="en-US" sz="600" dirty="0">
                <a:latin typeface="Myanmar2.1" pitchFamily="34" charset="0"/>
                <a:cs typeface="Myanmar2.1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862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8482935"/>
              </p:ext>
            </p:extLst>
          </p:nvPr>
        </p:nvGraphicFramePr>
        <p:xfrm>
          <a:off x="228603" y="609601"/>
          <a:ext cx="9448800" cy="4899984"/>
        </p:xfrm>
        <a:graphic>
          <a:graphicData uri="http://schemas.openxmlformats.org/drawingml/2006/table">
            <a:tbl>
              <a:tblPr/>
              <a:tblGrid>
                <a:gridCol w="551181"/>
                <a:gridCol w="2333644"/>
                <a:gridCol w="1006534"/>
                <a:gridCol w="868887"/>
                <a:gridCol w="802352"/>
                <a:gridCol w="990600"/>
                <a:gridCol w="762000"/>
                <a:gridCol w="805895"/>
                <a:gridCol w="565705"/>
                <a:gridCol w="762002"/>
              </a:tblGrid>
              <a:tr h="629604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2200" b="1" i="0" u="none" strike="noStrike" dirty="0">
                          <a:latin typeface="Myanmar2"/>
                        </a:rPr>
                        <a:t>The Statement of Fiscal Yearly Budget and Electrified Connection for </a:t>
                      </a:r>
                      <a:r>
                        <a:rPr lang="en-US" sz="2200" b="1" i="0" u="none" strike="noStrike" dirty="0" err="1">
                          <a:latin typeface="Myanmar2"/>
                        </a:rPr>
                        <a:t>Sagaing</a:t>
                      </a:r>
                      <a:r>
                        <a:rPr lang="en-US" sz="2200" b="1" i="0" u="none" strike="noStrike" dirty="0">
                          <a:latin typeface="Myanmar2"/>
                        </a:rPr>
                        <a:t> Region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7231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err="1">
                          <a:latin typeface="Myanmar2"/>
                        </a:rPr>
                        <a:t>Sr;No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Fiscal Year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latin typeface="Myanmar2"/>
                        </a:rPr>
                        <a:t>State/Region</a:t>
                      </a:r>
                      <a:br>
                        <a:rPr lang="en-US" sz="1600" b="1" i="0" u="none" strike="noStrike" dirty="0">
                          <a:latin typeface="Myanmar2"/>
                        </a:rPr>
                      </a:br>
                      <a:r>
                        <a:rPr lang="en-US" sz="1600" b="1" i="0" u="none" strike="noStrike" dirty="0">
                          <a:latin typeface="Myanmar2"/>
                        </a:rPr>
                        <a:t>Capital Budget for ESE (mil </a:t>
                      </a:r>
                      <a:r>
                        <a:rPr lang="en-US" sz="1600" b="1" i="0" u="none" strike="noStrike" dirty="0" err="1">
                          <a:latin typeface="Myanmar2"/>
                        </a:rPr>
                        <a:t>kyats</a:t>
                      </a:r>
                      <a:r>
                        <a:rPr lang="en-US" sz="1600" b="1" i="0" u="none" strike="noStrike" dirty="0">
                          <a:latin typeface="Myanmar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Myanmar2"/>
                        </a:rPr>
                        <a:t>State/Region</a:t>
                      </a:r>
                      <a:br>
                        <a:rPr lang="en-US" sz="1600" b="1" i="0" u="none" strike="noStrike" dirty="0">
                          <a:latin typeface="Myanmar2"/>
                        </a:rPr>
                      </a:br>
                      <a:r>
                        <a:rPr lang="en-US" sz="1600" b="1" i="0" u="none" strike="noStrike" dirty="0">
                          <a:latin typeface="Myanmar2"/>
                        </a:rPr>
                        <a:t>Capital Budget</a:t>
                      </a:r>
                      <a:br>
                        <a:rPr lang="en-US" sz="1600" b="1" i="0" u="none" strike="noStrike" dirty="0">
                          <a:latin typeface="Myanmar2"/>
                        </a:rPr>
                      </a:br>
                      <a:r>
                        <a:rPr lang="en-US" sz="1600" b="1" i="0" u="none" strike="noStrike" dirty="0">
                          <a:latin typeface="Myanmar2"/>
                        </a:rPr>
                        <a:t>for </a:t>
                      </a:r>
                      <a:r>
                        <a:rPr lang="en-US" sz="1600" b="1" i="0" u="none" strike="noStrike" dirty="0" smtClean="0">
                          <a:latin typeface="Myanmar2"/>
                        </a:rPr>
                        <a:t>DRD</a:t>
                      </a:r>
                    </a:p>
                    <a:p>
                      <a:pPr algn="ctr" fontAlgn="b"/>
                      <a:r>
                        <a:rPr lang="en-US" sz="1600" b="1" i="0" u="none" strike="noStrike" dirty="0" smtClean="0">
                          <a:latin typeface="Myanmar2"/>
                        </a:rPr>
                        <a:t> </a:t>
                      </a:r>
                      <a:r>
                        <a:rPr lang="en-US" sz="1600" b="1" i="0" u="none" strike="noStrike" dirty="0">
                          <a:latin typeface="Myanmar2"/>
                        </a:rPr>
                        <a:t>(mil </a:t>
                      </a:r>
                      <a:r>
                        <a:rPr lang="en-US" sz="1600" b="1" i="0" u="none" strike="noStrike" dirty="0" err="1">
                          <a:latin typeface="Myanmar2"/>
                        </a:rPr>
                        <a:t>kyats</a:t>
                      </a:r>
                      <a:r>
                        <a:rPr lang="en-US" sz="1600" b="1" i="0" u="none" strike="noStrike" dirty="0">
                          <a:latin typeface="Myanmar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>
                          <a:latin typeface="Myanmar2"/>
                        </a:rPr>
                        <a:t>Electrifide</a:t>
                      </a:r>
                      <a:r>
                        <a:rPr lang="en-US" sz="1600" b="1" i="0" u="none" strike="noStrike" dirty="0">
                          <a:latin typeface="Myanmar2"/>
                        </a:rPr>
                        <a:t> Connection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80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>
                          <a:latin typeface="Myanmar2"/>
                        </a:rPr>
                        <a:t>Total </a:t>
                      </a:r>
                      <a:r>
                        <a:rPr lang="en-US" sz="1500" b="1" i="0" u="none" strike="noStrike" dirty="0" smtClean="0">
                          <a:latin typeface="Myanmar2"/>
                        </a:rPr>
                        <a:t>Cost</a:t>
                      </a:r>
                    </a:p>
                    <a:p>
                      <a:pPr algn="ctr" fontAlgn="b"/>
                      <a:r>
                        <a:rPr lang="en-US" sz="1500" b="1" i="0" u="none" strike="noStrike" dirty="0" smtClean="0">
                          <a:latin typeface="Myanmar2"/>
                        </a:rPr>
                        <a:t> </a:t>
                      </a:r>
                      <a:r>
                        <a:rPr lang="en-US" sz="1500" b="1" i="0" u="none" strike="noStrike" dirty="0">
                          <a:latin typeface="Myanmar2"/>
                        </a:rPr>
                        <a:t>for 11kV Line &amp;  11/0.4TR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Total Cost</a:t>
                      </a:r>
                      <a:br>
                        <a:rPr lang="en-US" sz="1500" b="1" i="0" u="none" strike="noStrike" dirty="0">
                          <a:latin typeface="Myanmar2"/>
                        </a:rPr>
                      </a:br>
                      <a:r>
                        <a:rPr lang="en-US" sz="1500" b="1" i="0" u="none" strike="noStrike" dirty="0">
                          <a:latin typeface="Myanmar2"/>
                        </a:rPr>
                        <a:t>for 400V Line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Off Grid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On Grid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Off Grid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7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Village</a:t>
                      </a:r>
                      <a:br>
                        <a:rPr lang="en-US" sz="1500" b="1" i="0" u="none" strike="noStrike" dirty="0">
                          <a:latin typeface="Myanmar2"/>
                        </a:rPr>
                      </a:br>
                      <a:r>
                        <a:rPr lang="en-US" sz="1500" b="1" i="0" u="none" strike="noStrike" dirty="0">
                          <a:latin typeface="Myanmar2"/>
                        </a:rPr>
                        <a:t>(</a:t>
                      </a:r>
                      <a:r>
                        <a:rPr lang="en-US" sz="1500" b="1" i="0" u="none" strike="noStrike" dirty="0" err="1">
                          <a:latin typeface="Myanmar2"/>
                        </a:rPr>
                        <a:t>Nos</a:t>
                      </a:r>
                      <a:r>
                        <a:rPr lang="en-US" sz="1500" b="1" i="0" u="none" strike="noStrike" dirty="0">
                          <a:latin typeface="Myanmar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Consumer</a:t>
                      </a:r>
                      <a:br>
                        <a:rPr lang="en-US" sz="1500" b="1" i="0" u="none" strike="noStrike" dirty="0">
                          <a:latin typeface="Myanmar2"/>
                        </a:rPr>
                      </a:br>
                      <a:r>
                        <a:rPr lang="en-US" sz="1500" b="1" i="0" u="none" strike="noStrike" dirty="0">
                          <a:latin typeface="Myanmar2"/>
                        </a:rPr>
                        <a:t>(</a:t>
                      </a:r>
                      <a:r>
                        <a:rPr lang="en-US" sz="1500" b="1" i="0" u="none" strike="noStrike" dirty="0" err="1">
                          <a:latin typeface="Myanmar2"/>
                        </a:rPr>
                        <a:t>Nos</a:t>
                      </a:r>
                      <a:r>
                        <a:rPr lang="en-US" sz="1500" b="1" i="0" u="none" strike="noStrike" dirty="0">
                          <a:latin typeface="Myanmar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Village</a:t>
                      </a:r>
                      <a:br>
                        <a:rPr lang="en-US" sz="1500" b="1" i="0" u="none" strike="noStrike" dirty="0">
                          <a:latin typeface="Myanmar2"/>
                        </a:rPr>
                      </a:br>
                      <a:r>
                        <a:rPr lang="en-US" sz="1500" b="1" i="0" u="none" strike="noStrike" dirty="0">
                          <a:latin typeface="Myanmar2"/>
                        </a:rPr>
                        <a:t>(</a:t>
                      </a:r>
                      <a:r>
                        <a:rPr lang="en-US" sz="1500" b="1" i="0" u="none" strike="noStrike" dirty="0" err="1">
                          <a:latin typeface="Myanmar2"/>
                        </a:rPr>
                        <a:t>Nos</a:t>
                      </a:r>
                      <a:r>
                        <a:rPr lang="en-US" sz="1500" b="1" i="0" u="none" strike="noStrike" dirty="0">
                          <a:latin typeface="Myanmar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latin typeface="Myanmar2"/>
                        </a:rPr>
                        <a:t>Consumer</a:t>
                      </a:r>
                      <a:br>
                        <a:rPr lang="en-US" sz="1500" b="1" i="0" u="none" strike="noStrike" dirty="0">
                          <a:latin typeface="Myanmar2"/>
                        </a:rPr>
                      </a:br>
                      <a:r>
                        <a:rPr lang="en-US" sz="1500" b="1" i="0" u="none" strike="noStrike" dirty="0">
                          <a:latin typeface="Myanmar2"/>
                        </a:rPr>
                        <a:t>(</a:t>
                      </a:r>
                      <a:r>
                        <a:rPr lang="en-US" sz="1500" b="1" i="0" u="none" strike="noStrike" dirty="0" err="1">
                          <a:latin typeface="Myanmar2"/>
                        </a:rPr>
                        <a:t>Nos</a:t>
                      </a:r>
                      <a:r>
                        <a:rPr lang="en-US" sz="1500" b="1" i="0" u="none" strike="noStrike" dirty="0">
                          <a:latin typeface="Myanmar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5448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latin typeface="Myanmar2"/>
                        </a:rPr>
                        <a:t>2014-2015 Estimated (BE+RE)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429.8674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363.6586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latin typeface="Myanmar2"/>
                        </a:rPr>
                        <a:t>793.526</a:t>
                      </a:r>
                      <a:endParaRPr lang="en-US" sz="1500" b="0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4187.8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228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32348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269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21926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8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latin typeface="Myanmar2"/>
                        </a:rPr>
                        <a:t>2015-2016 Estimated (BE+RE)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2906.199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625.11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latin typeface="Myanmar2"/>
                        </a:rPr>
                        <a:t>3531.309</a:t>
                      </a:r>
                      <a:endParaRPr lang="en-US" sz="1500" b="0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4436.8012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latin typeface="Myanmar2"/>
                        </a:rPr>
                        <a:t>217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29500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18677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5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latin typeface="Myanmar2"/>
                        </a:rPr>
                        <a:t>2016-2017 Budget Estimate(BE)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smtClean="0">
                          <a:latin typeface="Myanmar2"/>
                        </a:rPr>
                        <a:t>6313.859</a:t>
                      </a:r>
                      <a:endParaRPr lang="en-US" sz="1500" b="0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smtClean="0">
                          <a:latin typeface="Myanmar2"/>
                        </a:rPr>
                        <a:t>360</a:t>
                      </a:r>
                      <a:endParaRPr lang="en-US" sz="1500" b="0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smtClean="0">
                          <a:latin typeface="Myanmar2"/>
                        </a:rPr>
                        <a:t>6673.859</a:t>
                      </a:r>
                      <a:endParaRPr lang="en-US" sz="1500" b="0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6633.92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latin typeface="Myanmar2"/>
                        </a:rPr>
                        <a:t>357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latin typeface="Myanmar2"/>
                        </a:rPr>
                        <a:t>54645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latin typeface="Myanmar2"/>
                        </a:rPr>
                        <a:t>33165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latin typeface="Myanmar2"/>
                        </a:rPr>
                        <a:t>Total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9649.92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1348.77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10998.69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15258.5212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802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latin typeface="Myanmar2"/>
                        </a:rPr>
                        <a:t>116493</a:t>
                      </a:r>
                      <a:endParaRPr lang="en-US" sz="14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797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latin typeface="Myanmar2"/>
                        </a:rPr>
                        <a:t>73768</a:t>
                      </a:r>
                      <a:endParaRPr lang="en-US" sz="1500" b="1" i="0" u="none" strike="noStrike" dirty="0">
                        <a:latin typeface="Myanmar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6103985"/>
              </p:ext>
            </p:extLst>
          </p:nvPr>
        </p:nvGraphicFramePr>
        <p:xfrm>
          <a:off x="228600" y="533401"/>
          <a:ext cx="9220200" cy="5181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114800"/>
                <a:gridCol w="1066800"/>
                <a:gridCol w="3429000"/>
              </a:tblGrid>
              <a:tr h="6978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Sr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Quantities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Transported Site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11/0.4kV Distribution Transformer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Concrete Pole (10 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2108No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A.C.S.R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95/15 mm</a:t>
                      </a:r>
                      <a:r>
                        <a:rPr lang="en-US" sz="1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86Tons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Pin Insulator with Spindle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5160Nos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Disc Insulator with Fitting Clamp 95 mm²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1215Set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6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Arrester,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Disconectting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switch,fuses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Other Materials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1Lots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93001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latin typeface="Myanmar3" pitchFamily="18" charset="0"/>
              </a:rPr>
              <a:t> </a:t>
            </a:r>
            <a:r>
              <a:rPr lang="en-US" sz="2200" b="1" dirty="0" smtClean="0">
                <a:latin typeface="Myanmar2.1" pitchFamily="34" charset="0"/>
                <a:cs typeface="Myanmar2.1" pitchFamily="34" charset="0"/>
              </a:rPr>
              <a:t> Main Materials List Transported to  </a:t>
            </a:r>
            <a:r>
              <a:rPr lang="en-US" sz="2200" b="1" dirty="0" err="1" smtClean="0">
                <a:latin typeface="Myanmar2.1" pitchFamily="34" charset="0"/>
                <a:cs typeface="Myanmar2.1" pitchFamily="34" charset="0"/>
              </a:rPr>
              <a:t>sagaing</a:t>
            </a:r>
            <a:r>
              <a:rPr lang="en-US" sz="2200" b="1" dirty="0" smtClean="0">
                <a:latin typeface="Myanmar2.1" pitchFamily="34" charset="0"/>
                <a:cs typeface="Myanmar2.1" pitchFamily="34" charset="0"/>
              </a:rPr>
              <a:t>  District Office</a:t>
            </a:r>
            <a:endParaRPr lang="en-US" sz="2200" b="1" dirty="0">
              <a:latin typeface="Myanmar2.1" pitchFamily="34" charset="0"/>
              <a:cs typeface="Myanmar2.1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5799665"/>
              </p:ext>
            </p:extLst>
          </p:nvPr>
        </p:nvGraphicFramePr>
        <p:xfrm>
          <a:off x="330203" y="532827"/>
          <a:ext cx="9278281" cy="589192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21486"/>
                <a:gridCol w="1097280"/>
                <a:gridCol w="946030"/>
                <a:gridCol w="640080"/>
                <a:gridCol w="884712"/>
                <a:gridCol w="553533"/>
                <a:gridCol w="849899"/>
                <a:gridCol w="971315"/>
                <a:gridCol w="971315"/>
                <a:gridCol w="728484"/>
                <a:gridCol w="1214147"/>
              </a:tblGrid>
              <a:tr h="457200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Sr</a:t>
                      </a: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;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No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District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Num</a:t>
                      </a: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;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of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Village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Electrified</a:t>
                      </a:r>
                      <a:r>
                        <a:rPr lang="en-US" sz="1600" b="1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 Villages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Electrifi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-cated</a:t>
                      </a:r>
                      <a:r>
                        <a:rPr lang="en-US" sz="1600" b="1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endParaRPr lang="en-US" sz="1600" b="1" u="none" strike="noStrike" baseline="0" dirty="0" smtClean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%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The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Villages</a:t>
                      </a:r>
                    </a:p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 be electrified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Nation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al Grid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Mini</a:t>
                      </a:r>
                      <a:r>
                        <a:rPr lang="en-US" sz="1600" b="1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Hydro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Power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Diesel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Bio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Mass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Solar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Total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Sagaing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372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150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302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81.18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Monywa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626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185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203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499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79.71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127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Yinmarpin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690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187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444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64.35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246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Shwe Bo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1586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349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380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340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1148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72.38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438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Kathar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1282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293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383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237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1074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83.76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208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 Kalay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469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343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21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55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438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93.39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31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Mawlite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255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253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99.22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Tamu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5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32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 Khanti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400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107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280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120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816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baseline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Naga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266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120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168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63.16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98</a:t>
                      </a:r>
                      <a:endParaRPr lang="my-MM" sz="1600" b="0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6487">
                <a:tc gridSpan="2"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</a:t>
                      </a:r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Sagaing</a:t>
                      </a: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 Region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endParaRPr lang="my-MM" sz="18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6006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1146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208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1905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176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1231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4666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77.69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latin typeface="Myanmar2" pitchFamily="34" charset="0"/>
                          <a:cs typeface="Myanmar2" pitchFamily="34" charset="0"/>
                        </a:rPr>
                        <a:t>1340</a:t>
                      </a:r>
                      <a:endParaRPr lang="my-MM" sz="1600" b="1" i="0" u="none" strike="noStrike" dirty="0">
                        <a:solidFill>
                          <a:schemeClr val="tx1"/>
                        </a:solidFill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3535" marR="3535" marT="32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336698" y="91880"/>
            <a:ext cx="9264501" cy="43088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200" b="1" dirty="0" smtClean="0">
                <a:latin typeface="Myanmar2" pitchFamily="34" charset="0"/>
                <a:ea typeface="Myanmar3" pitchFamily="18" charset="0"/>
                <a:cs typeface="Myanmar2" pitchFamily="34" charset="0"/>
              </a:rPr>
              <a:t>Electrified  Villages  with  various ways in </a:t>
            </a:r>
            <a:r>
              <a:rPr lang="en-US" sz="2200" b="1" dirty="0" err="1" smtClean="0">
                <a:latin typeface="Myanmar2" pitchFamily="34" charset="0"/>
                <a:ea typeface="Myanmar3" pitchFamily="18" charset="0"/>
                <a:cs typeface="Myanmar2" pitchFamily="34" charset="0"/>
              </a:rPr>
              <a:t>Sagaing</a:t>
            </a:r>
            <a:r>
              <a:rPr lang="en-US" sz="2200" b="1" dirty="0" smtClean="0">
                <a:latin typeface="Myanmar2" pitchFamily="34" charset="0"/>
                <a:ea typeface="Myanmar3" pitchFamily="18" charset="0"/>
                <a:cs typeface="Myanmar2" pitchFamily="34" charset="0"/>
              </a:rPr>
              <a:t> Region </a:t>
            </a:r>
            <a:endParaRPr lang="en-US" sz="2200" b="1" dirty="0">
              <a:latin typeface="Myanmar2" pitchFamily="34" charset="0"/>
              <a:ea typeface="Myanmar3" pitchFamily="18" charset="0"/>
              <a:cs typeface="Myanmar2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81247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22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Main Materials List Transported to  </a:t>
            </a:r>
            <a:r>
              <a:rPr lang="en-US" sz="2200" b="1" dirty="0" err="1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Monywa</a:t>
            </a:r>
            <a:r>
              <a:rPr lang="en-US" sz="22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 District Office</a:t>
            </a:r>
            <a:endParaRPr lang="en-US" sz="2200" b="1" dirty="0">
              <a:solidFill>
                <a:prstClr val="black"/>
              </a:solidFill>
              <a:latin typeface="Myanmar2.1" pitchFamily="34" charset="0"/>
              <a:cs typeface="Myanmar2.1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4273283"/>
              </p:ext>
            </p:extLst>
          </p:nvPr>
        </p:nvGraphicFramePr>
        <p:xfrm>
          <a:off x="228600" y="533401"/>
          <a:ext cx="9220200" cy="5181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038600"/>
                <a:gridCol w="1143000"/>
                <a:gridCol w="3429000"/>
              </a:tblGrid>
              <a:tr h="6978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Sr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Quantities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Transported Site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11/0.4kV Distribution Transformer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166Nos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Concrete Pole (10 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8527Nos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A.C.S.R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95/15 mm</a:t>
                      </a:r>
                      <a:r>
                        <a:rPr lang="en-US" sz="1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351Tons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Pin Insulator with Spindle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20845Nos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Disc Insulator with Fitting Clamp 95 mm²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4868Sets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6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Arrester,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Disconectting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switch,fuses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166Sets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Other Materials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1Lots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6335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76200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Main Materials List Transported to  Yin Mar </a:t>
            </a:r>
            <a:r>
              <a:rPr lang="en-US" sz="2000" b="1" dirty="0" err="1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PIn</a:t>
            </a:r>
            <a:r>
              <a:rPr lang="en-US" sz="20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 District Office</a:t>
            </a:r>
            <a:endParaRPr lang="en-US" sz="2000" b="1" dirty="0">
              <a:solidFill>
                <a:prstClr val="black"/>
              </a:solidFill>
              <a:latin typeface="Myanmar2.1" pitchFamily="34" charset="0"/>
              <a:cs typeface="Myanmar2.1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0620458"/>
              </p:ext>
            </p:extLst>
          </p:nvPr>
        </p:nvGraphicFramePr>
        <p:xfrm>
          <a:off x="228600" y="533401"/>
          <a:ext cx="9220200" cy="5181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488"/>
                <a:gridCol w="4385622"/>
                <a:gridCol w="1687186"/>
                <a:gridCol w="2400904"/>
              </a:tblGrid>
              <a:tr h="6978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Sr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Quantities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Transported Site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11/0.4kV Distribution Transformer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163Nos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Concrete Pole (10 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10207Nos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A.C.S.R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95/15 mm</a:t>
                      </a:r>
                      <a:r>
                        <a:rPr lang="en-US" sz="1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424Tons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Pin Insulator with Spindle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24911Nos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Disc Insulator with Fitting Clamp 95 mm²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5759Sets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6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Arrester,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Disconectting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switch,fuses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163Sets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Other Materials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1Lots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Yin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Mar Pin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</a:t>
                      </a:r>
                    </a:p>
                    <a:p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,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489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91880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22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Main Materials List Transported to  </a:t>
            </a:r>
            <a:r>
              <a:rPr lang="en-US" sz="2200" b="1" dirty="0" err="1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Shwe</a:t>
            </a:r>
            <a:r>
              <a:rPr lang="en-US" sz="22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Bo  District Office</a:t>
            </a:r>
            <a:endParaRPr lang="en-US" sz="2200" b="1" dirty="0">
              <a:solidFill>
                <a:prstClr val="black"/>
              </a:solidFill>
              <a:latin typeface="Myanmar2.1" pitchFamily="34" charset="0"/>
              <a:cs typeface="Myanmar2.1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7400027"/>
              </p:ext>
            </p:extLst>
          </p:nvPr>
        </p:nvGraphicFramePr>
        <p:xfrm>
          <a:off x="228600" y="533401"/>
          <a:ext cx="9220200" cy="5181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962400"/>
                <a:gridCol w="1295400"/>
                <a:gridCol w="3429000"/>
              </a:tblGrid>
              <a:tr h="6978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Sr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Quantities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Transported Site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11/0.4kV Distribution Transformer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478Nos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Concrete Pole (10 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21430Nos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A.C.S.R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95/15 mm</a:t>
                      </a:r>
                      <a:r>
                        <a:rPr lang="en-US" sz="1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878Tons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Pin Insulator with Spindle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52461Nos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Disc Insulator with Fitting Clamp 95 mm²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12354Sets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6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Arrester,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Disconectting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switch,fuses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478Sets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Other Materials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1Lots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4406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81247"/>
            <a:ext cx="9906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22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Main Materials List Transported to </a:t>
            </a:r>
            <a:r>
              <a:rPr lang="en-US" sz="2200" b="1" dirty="0" err="1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Kathar</a:t>
            </a:r>
            <a:r>
              <a:rPr lang="en-US" sz="22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  District Office</a:t>
            </a:r>
            <a:endParaRPr lang="en-US" sz="2200" b="1" dirty="0">
              <a:solidFill>
                <a:prstClr val="black"/>
              </a:solidFill>
              <a:latin typeface="Myanmar2.1" pitchFamily="34" charset="0"/>
              <a:cs typeface="Myanmar2.1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0056806"/>
              </p:ext>
            </p:extLst>
          </p:nvPr>
        </p:nvGraphicFramePr>
        <p:xfrm>
          <a:off x="228600" y="533401"/>
          <a:ext cx="9220200" cy="5181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3962400"/>
                <a:gridCol w="1143000"/>
                <a:gridCol w="3505200"/>
              </a:tblGrid>
              <a:tr h="6978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Sr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Quantities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Transported Site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11/0.4kV Distribution Transformer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146Nos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Concrete Pole (10 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5570Nos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A.C.S.R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95/15 mm</a:t>
                      </a:r>
                      <a:r>
                        <a:rPr lang="en-US" sz="1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226Tons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Pin Insulator with Spindle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13660Nos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Disc Insulator with Fitting Clamp 95 mm²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3289Sets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6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Arrester,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Disconectting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switch,fuses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146Sets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Other Materials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1Lots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6207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50469"/>
            <a:ext cx="99060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Myanmar3" pitchFamily="18" charset="0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Main Materials List Transported to </a:t>
            </a:r>
            <a:r>
              <a:rPr lang="en-US" sz="2000" b="1" dirty="0" err="1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Kalay</a:t>
            </a:r>
            <a:r>
              <a:rPr lang="en-US" sz="20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  District Office</a:t>
            </a:r>
            <a:endParaRPr lang="en-US" sz="2000" b="1" dirty="0">
              <a:solidFill>
                <a:prstClr val="black"/>
              </a:solidFill>
              <a:latin typeface="Myanmar2.1" pitchFamily="34" charset="0"/>
              <a:cs typeface="Myanmar2.1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0804262"/>
              </p:ext>
            </p:extLst>
          </p:nvPr>
        </p:nvGraphicFramePr>
        <p:xfrm>
          <a:off x="228600" y="533401"/>
          <a:ext cx="9220200" cy="5181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3886200"/>
                <a:gridCol w="1219200"/>
                <a:gridCol w="3505200"/>
              </a:tblGrid>
              <a:tr h="6978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Sr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Quantities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Transported Site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1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11/0.4kV Distribution Transformer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Concrete Pole (10 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1157Nos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A.C.S.R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95/15 mm</a:t>
                      </a:r>
                      <a:r>
                        <a:rPr lang="en-US" sz="1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47Tons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4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Pin Insulator with Spindle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2833Nos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 kV Disc Insulator with Fitting Clamp 95 mm²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669Sets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6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Surge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Arrester,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Disconectting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switch,fuses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27Sets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Myanmar2.1" pitchFamily="34" charset="0"/>
                          <a:cs typeface="Myanmar2.1" pitchFamily="34" charset="0"/>
                        </a:rPr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Other Materials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1Lots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r>
                        <a:rPr lang="en-US" sz="1800" dirty="0" smtClean="0">
                          <a:latin typeface="Myanmar2.1" pitchFamily="34" charset="0"/>
                          <a:cs typeface="Myanmar2.1" pitchFamily="34" charset="0"/>
                        </a:rPr>
                        <a:t> District, District</a:t>
                      </a:r>
                      <a:r>
                        <a:rPr lang="en-US" sz="1800" baseline="0" dirty="0" smtClean="0">
                          <a:latin typeface="Myanmar2.1" pitchFamily="34" charset="0"/>
                          <a:cs typeface="Myanmar2.1" pitchFamily="34" charset="0"/>
                        </a:rPr>
                        <a:t>  PMO Office</a:t>
                      </a:r>
                      <a:endParaRPr lang="en-US" sz="18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148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14400" y="914400"/>
            <a:ext cx="8229600" cy="4343400"/>
          </a:xfrm>
          <a:prstGeom prst="ellipse">
            <a:avLst/>
          </a:prstGeom>
          <a:solidFill>
            <a:srgbClr val="11C1FF"/>
          </a:solidFill>
          <a:ln w="101600" cmpd="thinThick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95400" y="2474774"/>
            <a:ext cx="73787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THANK </a:t>
            </a: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YOU</a:t>
            </a:r>
            <a:endParaRPr lang="my-MM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52D12-3C78-44B0-A6A9-1AF041BFF26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7390634"/>
              </p:ext>
            </p:extLst>
          </p:nvPr>
        </p:nvGraphicFramePr>
        <p:xfrm>
          <a:off x="76201" y="473069"/>
          <a:ext cx="9753601" cy="5613949"/>
        </p:xfrm>
        <a:graphic>
          <a:graphicData uri="http://schemas.openxmlformats.org/drawingml/2006/table">
            <a:tbl>
              <a:tblPr/>
              <a:tblGrid>
                <a:gridCol w="309638"/>
                <a:gridCol w="680962"/>
                <a:gridCol w="533400"/>
                <a:gridCol w="533400"/>
                <a:gridCol w="533400"/>
                <a:gridCol w="457200"/>
                <a:gridCol w="533400"/>
                <a:gridCol w="169527"/>
                <a:gridCol w="440074"/>
                <a:gridCol w="142942"/>
                <a:gridCol w="314258"/>
                <a:gridCol w="268757"/>
                <a:gridCol w="264643"/>
                <a:gridCol w="116101"/>
                <a:gridCol w="428338"/>
                <a:gridCol w="490804"/>
                <a:gridCol w="276634"/>
                <a:gridCol w="428338"/>
                <a:gridCol w="88585"/>
                <a:gridCol w="339753"/>
                <a:gridCol w="117447"/>
                <a:gridCol w="239500"/>
                <a:gridCol w="141500"/>
                <a:gridCol w="533400"/>
                <a:gridCol w="533400"/>
                <a:gridCol w="255185"/>
                <a:gridCol w="125815"/>
                <a:gridCol w="457200"/>
              </a:tblGrid>
              <a:tr h="604366">
                <a:tc gridSpan="28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Priority Electrification Plan for </a:t>
                      </a:r>
                      <a:r>
                        <a:rPr lang="en-US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Region</a:t>
                      </a:r>
                    </a:p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(Within 2 miles from Existing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11 kV Distribution Line)</a:t>
                      </a:r>
                      <a:endParaRPr lang="my-MM" sz="20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7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" pitchFamily="34" charset="0"/>
                          <a:cs typeface="Myanmar2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57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District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No of Village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To be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Electri</a:t>
                      </a:r>
                      <a:endParaRPr lang="en-US" sz="1300" b="1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fied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No of House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House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hold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Popu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lation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To be constructed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Estimated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cost </a:t>
                      </a:r>
                    </a:p>
                    <a:p>
                      <a:pPr algn="ctr" fontAlgn="ctr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(Mil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Kyates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)</a:t>
                      </a:r>
                      <a: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</a:b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Task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by regional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67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Cost for 11 kV Line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11/0.4 kV Transformer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400 V Lines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(Miles)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Estimated Cost</a:t>
                      </a:r>
                      <a: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/>
                      </a:r>
                      <a:br>
                        <a:rPr lang="my-MM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</a:br>
                      <a:r>
                        <a:rPr lang="my-MM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(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Mil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</a:t>
                      </a:r>
                      <a:r>
                        <a:rPr lang="en-US" sz="13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Kyats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)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935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mile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Material Purchase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Tran</a:t>
                      </a:r>
                    </a:p>
                    <a:p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sp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ort charge</a:t>
                      </a:r>
                      <a:endParaRPr lang="en-US" sz="1300" dirty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KVA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No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Material Purchase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Transp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ort charge</a:t>
                      </a:r>
                      <a:endParaRPr lang="en-US" sz="1300" dirty="0" smtClean="0">
                        <a:latin typeface="Myanmar2.1" pitchFamily="34" charset="0"/>
                        <a:cs typeface="Myanmar2.1" pitchFamily="34" charset="0"/>
                      </a:endParaRPr>
                    </a:p>
                    <a:p>
                      <a:pPr algn="ctr" fontAlgn="ctr"/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Construction Cost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568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1. 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Sagaing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10247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10598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52099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44.75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1069.88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58.18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171.39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1299.45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7960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681.37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16.45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37.6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735.42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2034.87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55.9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1565.2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6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Monywa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23558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23544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114346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182.1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4353.65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236.73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697.44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5287.82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22110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166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2111.49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58.1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132.8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2302.39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7590.21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150.3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4208.4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55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Yin </a:t>
                      </a:r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MarPin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157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15733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18391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86372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219.6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5249.48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285.44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840.95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6375.87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15960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163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2046.13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57.05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130.4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2233.58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8609.46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126.3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3536.4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55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Shwe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 Bo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470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54851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59109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259604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454.98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10877.66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591.47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1742.57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0" i="0" u="none" strike="noStrike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13211.71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57880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478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5920.38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167.3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382.4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6470.08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19681.79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363.1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10166.8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55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Kathar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143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12501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12681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66261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117.3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2803.93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152.46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449.18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3405.58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19280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146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1833.88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51.1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116.8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2001.78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5407.36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90.4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2531.2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55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6.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Kalay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5062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5131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24464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24.5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585.75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31.85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93.84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711.43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4500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27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379.16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9.45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410.21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1121.64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27.2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761.6</a:t>
                      </a:r>
                      <a:endParaRPr lang="my-MM" sz="1300" b="0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706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Total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latin typeface="Myanmar2.1" pitchFamily="34" charset="0"/>
                          <a:cs typeface="Myanmar2.1" pitchFamily="34" charset="0"/>
                        </a:rPr>
                        <a:t>1005</a:t>
                      </a:r>
                      <a:endParaRPr lang="en-US" sz="1300" b="1" dirty="0"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121952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129454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603146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1043.18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24940.35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1356.13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3995.38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rgbClr val="000000"/>
                        </a:solidFill>
                        <a:effectLst/>
                        <a:latin typeface="Myanmar2" pitchFamily="34" charset="0"/>
                        <a:cs typeface="Myanmar2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30291.86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127690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1027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12972.41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359.45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821.6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14153.46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44445.32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813.2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my-MM" sz="12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Myanmar2.1" pitchFamily="34" charset="0"/>
                          <a:cs typeface="Myanmar2.1" pitchFamily="34" charset="0"/>
                        </a:rPr>
                        <a:t>22769.6</a:t>
                      </a:r>
                      <a:endParaRPr lang="my-MM" sz="1300" b="1" i="0" u="none" strike="noStrike" dirty="0">
                        <a:solidFill>
                          <a:schemeClr val="tx1"/>
                        </a:solidFill>
                        <a:effectLst/>
                        <a:latin typeface="Myanmar2.1" pitchFamily="34" charset="0"/>
                        <a:cs typeface="Myanmar2.1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125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MAP_OF_SAGAING_DIVISION(28-8-15)_copy copy.jpg"/>
          <p:cNvPicPr>
            <a:picLocks noChangeAspect="1"/>
          </p:cNvPicPr>
          <p:nvPr/>
        </p:nvPicPr>
        <p:blipFill>
          <a:blip r:embed="rId2" cstate="print"/>
          <a:srcRect l="2835" t="7778" r="4408"/>
          <a:stretch>
            <a:fillRect/>
          </a:stretch>
        </p:blipFill>
        <p:spPr>
          <a:xfrm>
            <a:off x="2895601" y="979025"/>
            <a:ext cx="4301925" cy="55741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2750" y="228600"/>
            <a:ext cx="899795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613400" y="5334000"/>
            <a:ext cx="1981200" cy="6858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806700" y="5486400"/>
            <a:ext cx="1403350" cy="3810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5283200" y="3692858"/>
            <a:ext cx="1898650" cy="1717351"/>
          </a:xfrm>
          <a:prstGeom prst="straightConnector1">
            <a:avLst/>
          </a:prstGeom>
          <a:ln w="25400"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5613400" y="2016458"/>
            <a:ext cx="1568450" cy="2250751"/>
          </a:xfrm>
          <a:prstGeom prst="straightConnector1">
            <a:avLst/>
          </a:prstGeom>
          <a:ln w="25400"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2806700" y="4226244"/>
            <a:ext cx="577850" cy="5743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2806700" y="2930844"/>
            <a:ext cx="1733550" cy="28603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/>
          <p:cNvSpPr txBox="1">
            <a:spLocks/>
          </p:cNvSpPr>
          <p:nvPr/>
        </p:nvSpPr>
        <p:spPr>
          <a:xfrm>
            <a:off x="0" y="76200"/>
            <a:ext cx="9906000" cy="4572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Electrification Plan for Villages of </a:t>
            </a:r>
            <a:r>
              <a:rPr lang="en-US" sz="2000" b="1" dirty="0" err="1" smtClean="0"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2000" b="1" dirty="0" smtClean="0">
                <a:latin typeface="Myanmar2" pitchFamily="34" charset="0"/>
                <a:cs typeface="Myanmar2" pitchFamily="34" charset="0"/>
              </a:rPr>
              <a:t> Region(Within 2 miles from Existing 11 kV Distribution Line)</a:t>
            </a:r>
            <a:endParaRPr lang="en-US" sz="20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90551" y="609600"/>
            <a:ext cx="2696885" cy="1447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31" tIns="45715" rIns="91431" bIns="45715" rtlCol="0">
            <a:noAutofit/>
          </a:bodyPr>
          <a:lstStyle/>
          <a:p>
            <a:pPr marL="285750" indent="-28575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To be Constructed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 kV Distribution  Line 1043.2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400 V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DistributionLine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813.2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11/0.4 kV Distribution Transformer 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    1027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90549" y="2397614"/>
            <a:ext cx="2673048" cy="1031386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Monywa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170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23544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7590.21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225720" y="3769214"/>
            <a:ext cx="2673048" cy="1031386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Kalay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20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5131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 1121.64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225720" y="5161207"/>
            <a:ext cx="2673048" cy="1031386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Yin Mar Pin 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157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18391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 8609.46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7162800" y="1559414"/>
            <a:ext cx="2673048" cy="1031386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Kathar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143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12681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 5407.36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181852" y="3235814"/>
            <a:ext cx="2673048" cy="1031386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Shwe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Bo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470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59109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 19681.79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232954" y="4953000"/>
            <a:ext cx="2673048" cy="1031386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District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            -   45 </a:t>
            </a:r>
            <a:r>
              <a:rPr lang="en-US" sz="14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4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                   -   10598</a:t>
            </a:r>
          </a:p>
          <a:p>
            <a:pPr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 2034.87 (mil kyats)</a:t>
            </a:r>
            <a:endParaRPr lang="en-US" sz="14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39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0" y="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Detailed Electrification Plan for 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District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8471500"/>
              </p:ext>
            </p:extLst>
          </p:nvPr>
        </p:nvGraphicFramePr>
        <p:xfrm>
          <a:off x="65567" y="886026"/>
          <a:ext cx="9797910" cy="4824872"/>
        </p:xfrm>
        <a:graphic>
          <a:graphicData uri="http://schemas.openxmlformats.org/drawingml/2006/table">
            <a:tbl>
              <a:tblPr/>
              <a:tblGrid>
                <a:gridCol w="235140"/>
                <a:gridCol w="564337"/>
                <a:gridCol w="583126"/>
                <a:gridCol w="470281"/>
                <a:gridCol w="470281"/>
                <a:gridCol w="470281"/>
                <a:gridCol w="376225"/>
                <a:gridCol w="548661"/>
                <a:gridCol w="548640"/>
                <a:gridCol w="548661"/>
                <a:gridCol w="548661"/>
                <a:gridCol w="376225"/>
                <a:gridCol w="282168"/>
                <a:gridCol w="640080"/>
                <a:gridCol w="548640"/>
                <a:gridCol w="470281"/>
                <a:gridCol w="457200"/>
                <a:gridCol w="548661"/>
                <a:gridCol w="470281"/>
                <a:gridCol w="640080"/>
              </a:tblGrid>
              <a:tr h="4572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Town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ship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Village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Electrifi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cation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hold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Popu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lation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 constructed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ted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Task by regional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 for 11 kV Line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 kV Transformer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400V 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Estimated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mile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kVA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3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Sagaing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1488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1491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8902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10.5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251.034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40.215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304.899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158.548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171.198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476.097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263.2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83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Sataung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1137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6169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251.03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40.22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304.90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84.26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2.10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91.16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396.06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165.20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83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MyinMu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2694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2781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12705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251.03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40.22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304.90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161.20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173.85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478.75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83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Myaung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4928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5189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24323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13.25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316.78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17.23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384.75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2960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277.36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299.21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683.97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742.00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66282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Sagaing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District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10247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10598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52099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44.75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1069.88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58.18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171.39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1299.45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7960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681.37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735.42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2034.87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55.9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1565.20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5508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303" y="1295400"/>
            <a:ext cx="779189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0" y="15240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Electrification Plan for Villages of </a:t>
            </a:r>
            <a:r>
              <a:rPr lang="en-US" sz="2200" b="1" dirty="0" err="1" smtClean="0"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 District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447800" y="1326584"/>
            <a:ext cx="2895600" cy="1035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31" tIns="45715" rIns="91431" bIns="45715" rtlCol="0">
            <a:noAutofit/>
          </a:bodyPr>
          <a:lstStyle/>
          <a:p>
            <a:pPr marL="285750" indent="-285750"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To be Constructed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 kV Distribution  Line 44.75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400 V Distribution  Line 55.9 miles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11/0.4 kV Distribution Transformer 47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854998" y="1093391"/>
            <a:ext cx="2209800" cy="94805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Sar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Taung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6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1137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396.06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448800" y="4038600"/>
            <a:ext cx="2076199" cy="106680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Sagaing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12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1491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476.097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648200" y="4191000"/>
            <a:ext cx="2209800" cy="99060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Myin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Mu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11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2781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 478.75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200400" y="5147932"/>
            <a:ext cx="1981200" cy="990600"/>
          </a:xfrm>
          <a:prstGeom prst="rect">
            <a:avLst/>
          </a:prstGeom>
          <a:solidFill>
            <a:srgbClr val="FFFFAB"/>
          </a:solidFill>
        </p:spPr>
        <p:txBody>
          <a:bodyPr vert="horz" lIns="91431" tIns="45715" rIns="91431" bIns="45715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300" b="1" dirty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   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Maung</a:t>
            </a: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Township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No.  of Villages  -  16 </a:t>
            </a:r>
            <a:r>
              <a:rPr lang="en-US" sz="1300" b="1" dirty="0" err="1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Nos</a:t>
            </a:r>
            <a:endParaRPr lang="en-US" sz="1300" b="1" dirty="0" smtClean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Household   -   5189</a:t>
            </a:r>
          </a:p>
          <a:p>
            <a:pPr>
              <a:spcBef>
                <a:spcPct val="20000"/>
              </a:spcBef>
              <a:defRPr/>
            </a:pPr>
            <a:r>
              <a:rPr lang="en-US" sz="1300" b="1" dirty="0" smtClean="0">
                <a:solidFill>
                  <a:srgbClr val="3333FF"/>
                </a:solidFill>
                <a:latin typeface="Myanmar2" pitchFamily="34" charset="0"/>
                <a:cs typeface="Myanmar2" pitchFamily="34" charset="0"/>
              </a:rPr>
              <a:t> Estimated -  683.97 (mil kyats)</a:t>
            </a:r>
            <a:endParaRPr lang="en-US" sz="1300" b="1" dirty="0">
              <a:solidFill>
                <a:srgbClr val="3333FF"/>
              </a:solidFill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2400" y="3429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0032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0" y="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Detailed Electrification Plan for  </a:t>
            </a:r>
            <a:r>
              <a:rPr lang="en-US" sz="2200" b="1" dirty="0" err="1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Monywa</a:t>
            </a: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 District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200" b="1" dirty="0" smtClean="0">
                <a:solidFill>
                  <a:prstClr val="black"/>
                </a:solidFill>
                <a:latin typeface="Myanmar2" pitchFamily="34" charset="0"/>
                <a:cs typeface="Myanmar2" pitchFamily="34" charset="0"/>
              </a:rPr>
              <a:t>(Within 2 miles from Existing 11 kV Distribution Line)</a:t>
            </a:r>
            <a:endParaRPr lang="en-US" sz="2200" b="1" dirty="0">
              <a:solidFill>
                <a:prstClr val="black"/>
              </a:solidFill>
              <a:latin typeface="Myanmar2" pitchFamily="34" charset="0"/>
              <a:cs typeface="Myanmar2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4750687"/>
              </p:ext>
            </p:extLst>
          </p:nvPr>
        </p:nvGraphicFramePr>
        <p:xfrm>
          <a:off x="152400" y="760149"/>
          <a:ext cx="9601200" cy="5087643"/>
        </p:xfrm>
        <a:graphic>
          <a:graphicData uri="http://schemas.openxmlformats.org/drawingml/2006/table">
            <a:tbl>
              <a:tblPr/>
              <a:tblGrid>
                <a:gridCol w="228600"/>
                <a:gridCol w="728493"/>
                <a:gridCol w="490707"/>
                <a:gridCol w="457200"/>
                <a:gridCol w="457200"/>
                <a:gridCol w="457200"/>
                <a:gridCol w="457200"/>
                <a:gridCol w="533400"/>
                <a:gridCol w="457200"/>
                <a:gridCol w="533400"/>
                <a:gridCol w="533400"/>
                <a:gridCol w="457200"/>
                <a:gridCol w="304800"/>
                <a:gridCol w="533400"/>
                <a:gridCol w="457200"/>
                <a:gridCol w="457200"/>
                <a:gridCol w="533400"/>
                <a:gridCol w="533400"/>
                <a:gridCol w="457200"/>
                <a:gridCol w="533400"/>
              </a:tblGrid>
              <a:tr h="45905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Township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Village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Electrifi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cation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of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hold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Popu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lation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 constructed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ted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Task by regional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20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 for 11 kV Line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 kV Transformer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400V 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ed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mile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endParaRPr lang="en-US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kVA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ge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Monywa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4101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4181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16919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592.92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32.24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94.98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720.14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364.49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395.54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1115.68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795.20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3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ChaungOo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1755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1726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6011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262.99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14.30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42.13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319.42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233.35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5.95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252.90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572.32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322.00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3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Ahlone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1574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1574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6442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251.03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40.22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304.90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141.02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153.67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458.57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350.00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3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Ayadaw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11052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11052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56513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82.60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1974.80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107.38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316.36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2398.54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8250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770.85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48.00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839.85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3238.39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61.2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1713.60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3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Butalin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5011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28461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53.20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1271.91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69.16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203.76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1544.82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5430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601.78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660.43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2205.25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1027.60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60409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Monywa</a:t>
                      </a:r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District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170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23558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23544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114346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182.10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4353.65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236.73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697.44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5287.82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22110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2111.49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58.10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132.80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2302.39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7590.21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150.3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4208.40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244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nywa district 149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598" y="152400"/>
            <a:ext cx="9656805" cy="6629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239000" y="2514600"/>
            <a:ext cx="2438400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0" y="0"/>
            <a:ext cx="9906000" cy="685800"/>
          </a:xfrm>
          <a:prstGeom prst="rect">
            <a:avLst/>
          </a:prstGeom>
          <a:noFill/>
        </p:spPr>
        <p:txBody>
          <a:bodyPr vert="horz" lIns="91431" tIns="45715" rIns="91431" bIns="45715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Detailed Electrification Plan for  Yin Mar Pin District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Myanmar2.1" pitchFamily="34" charset="0"/>
                <a:cs typeface="Myanmar2.1" pitchFamily="34" charset="0"/>
              </a:rPr>
              <a:t>(Within 2 miles from Existing 11 kV Distribution Line)</a:t>
            </a:r>
            <a:endParaRPr lang="en-US" sz="2000" b="1" dirty="0">
              <a:solidFill>
                <a:prstClr val="black"/>
              </a:solidFill>
              <a:latin typeface="Myanmar2.1" pitchFamily="34" charset="0"/>
              <a:cs typeface="Myanmar2.1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8108728"/>
              </p:ext>
            </p:extLst>
          </p:nvPr>
        </p:nvGraphicFramePr>
        <p:xfrm>
          <a:off x="152400" y="760147"/>
          <a:ext cx="9677402" cy="5183452"/>
        </p:xfrm>
        <a:graphic>
          <a:graphicData uri="http://schemas.openxmlformats.org/drawingml/2006/table">
            <a:tbl>
              <a:tblPr/>
              <a:tblGrid>
                <a:gridCol w="230414"/>
                <a:gridCol w="734275"/>
                <a:gridCol w="494602"/>
                <a:gridCol w="460829"/>
                <a:gridCol w="460829"/>
                <a:gridCol w="460829"/>
                <a:gridCol w="460829"/>
                <a:gridCol w="537633"/>
                <a:gridCol w="460829"/>
                <a:gridCol w="537633"/>
                <a:gridCol w="537633"/>
                <a:gridCol w="460829"/>
                <a:gridCol w="307219"/>
                <a:gridCol w="537633"/>
                <a:gridCol w="460829"/>
                <a:gridCol w="460829"/>
                <a:gridCol w="537633"/>
                <a:gridCol w="537633"/>
                <a:gridCol w="460829"/>
                <a:gridCol w="537633"/>
              </a:tblGrid>
              <a:tr h="62263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Township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of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Village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Electrifi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cation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 of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House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hold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Popu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lation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 be constructed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</a:t>
                      </a:r>
                      <a:b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ted</a:t>
                      </a:r>
                      <a:b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</a:t>
                      </a:r>
                      <a:b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Task by regional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63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 for 11 kV Line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11/0.4 kV Transformer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400V 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Lines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(Miles)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Estimat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ed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(Mil kyats)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3553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mile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ge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kVA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No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Materi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-al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Purch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</a:t>
                      </a:r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ase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Trans</a:t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-port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 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char</a:t>
                      </a:r>
                    </a:p>
                    <a:p>
                      <a:pPr algn="ctr" fontAlgn="ctr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ge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Constru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ction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/>
                      </a:r>
                      <a:b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</a:b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Cost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Total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7936"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YinMarPin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3478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3657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19138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99.70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2383.63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129.61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381.85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2895.09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5290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626.40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680.45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3575.54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36.8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1030.40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622631"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 </a:t>
                      </a:r>
                    </a:p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SarLinKyi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14133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37.31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892.01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48.50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142.90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1083.41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3300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355.50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24.00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390.00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1473.41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599.20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47936"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Palae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4662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8891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38312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59.06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1412.01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76.78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226.20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1714.98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4700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751.75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20.65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819.60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2534.58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49.2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1377.60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547936"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Kani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4780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3030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14789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23.50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561.84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30.55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90.01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682.39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2670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312.48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9.45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21.60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343.53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1025.93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18.9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529.20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622631">
                <a:tc>
                  <a:txBody>
                    <a:bodyPr/>
                    <a:lstStyle/>
                    <a:p>
                      <a:pPr algn="r" fontAlgn="b"/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Yin Mar Pin</a:t>
                      </a:r>
                    </a:p>
                    <a:p>
                      <a:pPr algn="l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District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157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Myanmar2.1"/>
                      </a:endParaRP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15733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18391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86372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219.57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5249.48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285.44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840.95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6375.87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15960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163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2046.13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57.05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130.40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2233.58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8609.46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126.3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yanmar2.1"/>
                        </a:rPr>
                        <a:t>3536.40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9107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5383</TotalTime>
  <Words>3494</Words>
  <Application>Microsoft Office PowerPoint</Application>
  <PresentationFormat>A4 Paper (210x297 mm)</PresentationFormat>
  <Paragraphs>1810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idea</dc:creator>
  <cp:lastModifiedBy>HP</cp:lastModifiedBy>
  <cp:revision>641</cp:revision>
  <dcterms:created xsi:type="dcterms:W3CDTF">2015-08-28T09:51:45Z</dcterms:created>
  <dcterms:modified xsi:type="dcterms:W3CDTF">2015-10-21T03:32:16Z</dcterms:modified>
</cp:coreProperties>
</file>